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sldIdLst>
    <p:sldId id="261" r:id="rId6"/>
    <p:sldId id="262" r:id="rId7"/>
    <p:sldId id="268" r:id="rId8"/>
    <p:sldId id="269" r:id="rId9"/>
    <p:sldId id="263" r:id="rId10"/>
    <p:sldId id="264" r:id="rId11"/>
    <p:sldId id="265" r:id="rId12"/>
    <p:sldId id="278" r:id="rId13"/>
    <p:sldId id="266" r:id="rId14"/>
    <p:sldId id="267" r:id="rId15"/>
    <p:sldId id="256" r:id="rId16"/>
    <p:sldId id="259" r:id="rId17"/>
    <p:sldId id="257" r:id="rId18"/>
    <p:sldId id="270" r:id="rId19"/>
    <p:sldId id="271" r:id="rId20"/>
    <p:sldId id="272" r:id="rId21"/>
    <p:sldId id="273" r:id="rId22"/>
    <p:sldId id="274" r:id="rId23"/>
    <p:sldId id="275" r:id="rId24"/>
    <p:sldId id="279" r:id="rId25"/>
    <p:sldId id="281" r:id="rId26"/>
    <p:sldId id="282" r:id="rId27"/>
    <p:sldId id="285" r:id="rId28"/>
    <p:sldId id="283" r:id="rId29"/>
    <p:sldId id="286" r:id="rId30"/>
    <p:sldId id="287" r:id="rId31"/>
    <p:sldId id="288" r:id="rId32"/>
    <p:sldId id="289" r:id="rId33"/>
    <p:sldId id="292" r:id="rId34"/>
    <p:sldId id="258" r:id="rId35"/>
    <p:sldId id="260" r:id="rId36"/>
    <p:sldId id="276" r:id="rId37"/>
    <p:sldId id="277" r:id="rId38"/>
    <p:sldId id="280" r:id="rId39"/>
    <p:sldId id="290" r:id="rId40"/>
    <p:sldId id="291" r:id="rId41"/>
    <p:sldId id="293" r:id="rId42"/>
    <p:sldId id="88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low, S. Allen" initials="DSA" lastIdx="2" clrIdx="0">
    <p:extLst>
      <p:ext uri="{19B8F6BF-5375-455C-9EA6-DF929625EA0E}">
        <p15:presenceInfo xmlns:p15="http://schemas.microsoft.com/office/powerpoint/2012/main" userId="S::Sherman.Dunlow@va.gov::e47a3743-5ef0-4994-9d38-e6c099669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E3B9C-FEC6-F844-C57E-6E50250DE316}" v="1" dt="2021-03-25T17:33:30.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ffer, Suzanne" userId="S::suzanne.kieffer@va.gov::cf55c5db-26e7-44bc-bc4d-86b34efad4bf" providerId="AD" clId="Web-{15BE3B9C-FEC6-F844-C57E-6E50250DE316}"/>
    <pc:docChg chg="modSld">
      <pc:chgData name="Kieffer, Suzanne" userId="S::suzanne.kieffer@va.gov::cf55c5db-26e7-44bc-bc4d-86b34efad4bf" providerId="AD" clId="Web-{15BE3B9C-FEC6-F844-C57E-6E50250DE316}" dt="2021-03-25T17:33:30.878" v="0" actId="14100"/>
      <pc:docMkLst>
        <pc:docMk/>
      </pc:docMkLst>
      <pc:sldChg chg="modSp">
        <pc:chgData name="Kieffer, Suzanne" userId="S::suzanne.kieffer@va.gov::cf55c5db-26e7-44bc-bc4d-86b34efad4bf" providerId="AD" clId="Web-{15BE3B9C-FEC6-F844-C57E-6E50250DE316}" dt="2021-03-25T17:33:30.878" v="0" actId="14100"/>
        <pc:sldMkLst>
          <pc:docMk/>
          <pc:sldMk cId="4182875896" sldId="265"/>
        </pc:sldMkLst>
        <pc:picChg chg="mod">
          <ac:chgData name="Kieffer, Suzanne" userId="S::suzanne.kieffer@va.gov::cf55c5db-26e7-44bc-bc4d-86b34efad4bf" providerId="AD" clId="Web-{15BE3B9C-FEC6-F844-C57E-6E50250DE316}" dt="2021-03-25T17:33:30.878" v="0" actId="14100"/>
          <ac:picMkLst>
            <pc:docMk/>
            <pc:sldMk cId="4182875896" sldId="265"/>
            <ac:picMk id="4" creationId="{826C0BBE-C050-42C9-8D1F-57FF10A5C667}"/>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7F14EE75-C8CC-4776-8646-FCE586C27B42}"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408091244"/>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5894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66561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09371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96199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14420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CC56-792E-4E9D-9D4C-8CB5EF803F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65F84-B24B-48DF-9C41-BF6613B26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46556-2215-4D64-BF3D-E8B53995ABC1}"/>
              </a:ext>
            </a:extLst>
          </p:cNvPr>
          <p:cNvSpPr>
            <a:spLocks noGrp="1"/>
          </p:cNvSpPr>
          <p:nvPr>
            <p:ph type="dt" sz="half" idx="10"/>
          </p:nvPr>
        </p:nvSpPr>
        <p:spPr/>
        <p:txBody>
          <a:bodyPr/>
          <a:lstStyle/>
          <a:p>
            <a:fld id="{26A07DBC-C15D-4BFD-91D0-1C1E9CD2225B}" type="datetimeFigureOut">
              <a:rPr lang="en-US" smtClean="0"/>
              <a:t>3/29/2021</a:t>
            </a:fld>
            <a:endParaRPr lang="en-US"/>
          </a:p>
        </p:txBody>
      </p:sp>
      <p:sp>
        <p:nvSpPr>
          <p:cNvPr id="5" name="Footer Placeholder 4">
            <a:extLst>
              <a:ext uri="{FF2B5EF4-FFF2-40B4-BE49-F238E27FC236}">
                <a16:creationId xmlns:a16="http://schemas.microsoft.com/office/drawing/2014/main" id="{343280EA-9A13-4106-B539-6196EA528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FB809-A194-4B6F-810E-48661C74A02C}"/>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5897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09D97-D226-48BF-AE87-ACAAF7B82C33}"/>
              </a:ext>
            </a:extLst>
          </p:cNvPr>
          <p:cNvSpPr>
            <a:spLocks noGrp="1"/>
          </p:cNvSpPr>
          <p:nvPr>
            <p:ph type="dt" sz="half" idx="10"/>
          </p:nvPr>
        </p:nvSpPr>
        <p:spPr/>
        <p:txBody>
          <a:bodyPr/>
          <a:lstStyle/>
          <a:p>
            <a:fld id="{26A07DBC-C15D-4BFD-91D0-1C1E9CD2225B}" type="datetimeFigureOut">
              <a:rPr lang="en-US" smtClean="0"/>
              <a:t>3/29/2021</a:t>
            </a:fld>
            <a:endParaRPr lang="en-US"/>
          </a:p>
        </p:txBody>
      </p:sp>
      <p:sp>
        <p:nvSpPr>
          <p:cNvPr id="3" name="Footer Placeholder 2">
            <a:extLst>
              <a:ext uri="{FF2B5EF4-FFF2-40B4-BE49-F238E27FC236}">
                <a16:creationId xmlns:a16="http://schemas.microsoft.com/office/drawing/2014/main" id="{2260C652-8964-4ED3-973B-C2C9CA8E95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E37D28-7F21-478F-AA8F-172C90BCB444}"/>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65043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2879434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7922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58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90828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7466447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1536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44745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968911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97437854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5687054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180308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6428442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422466318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6300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87516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43813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8632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80427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77221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14623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82842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98564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4669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4495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00556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55063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15029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41327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87070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oleObject" Target="../embeddings/oleObject2.bin"/><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9"/>
            </p:custDataLst>
            <p:extLst>
              <p:ext uri="{D42A27DB-BD31-4B8C-83A1-F6EECF244321}">
                <p14:modId xmlns:p14="http://schemas.microsoft.com/office/powerpoint/2010/main" val="348808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3" name="think-cell Slide" r:id="rId21" imgW="395" imgH="396" progId="TCLayout.ActiveDocument.1">
                  <p:embed/>
                </p:oleObj>
              </mc:Choice>
              <mc:Fallback>
                <p:oleObj name="think-cell Slide" r:id="rId21"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7F14EE75-C8CC-4776-8646-FCE586C27B42}" type="slidenum">
              <a:rPr lang="en-US" smtClean="0"/>
              <a:t>‹#›</a:t>
            </a:fld>
            <a:endParaRPr lang="en-US"/>
          </a:p>
        </p:txBody>
      </p:sp>
    </p:spTree>
    <p:extLst>
      <p:ext uri="{BB962C8B-B14F-4D97-AF65-F5344CB8AC3E}">
        <p14:creationId xmlns:p14="http://schemas.microsoft.com/office/powerpoint/2010/main" val="3133732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84055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7"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4926913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VHABLRD-CSRD@VA.GOV" TargetMode="External"/><Relationship Id="rId2" Type="http://schemas.openxmlformats.org/officeDocument/2006/relationships/hyperlink" Target="mailto:Tiffany.Asqueri@VA.gov" TargetMode="External"/><Relationship Id="rId1" Type="http://schemas.openxmlformats.org/officeDocument/2006/relationships/slideLayout" Target="../slideLayouts/slideLayout2.xml"/><Relationship Id="rId4" Type="http://schemas.openxmlformats.org/officeDocument/2006/relationships/hyperlink" Target="mailto:VHACOHSSRDPM@VA.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hyperlink" Target="https://vaww.va.gov/fmshome/reimbursementPolicies.asp" TargetMode="Externa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8.emf"/><Relationship Id="rId4" Type="http://schemas.openxmlformats.org/officeDocument/2006/relationships/oleObject" Target="../embeddings/oleObject3.bin"/><Relationship Id="rId9"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7AA50-7F95-4A71-A8A2-BA338EAA27F5}"/>
              </a:ext>
            </a:extLst>
          </p:cNvPr>
          <p:cNvSpPr>
            <a:spLocks noGrp="1"/>
          </p:cNvSpPr>
          <p:nvPr>
            <p:ph type="ctrTitle"/>
          </p:nvPr>
        </p:nvSpPr>
        <p:spPr/>
        <p:txBody>
          <a:bodyPr>
            <a:normAutofit fontScale="90000"/>
          </a:bodyPr>
          <a:lstStyle/>
          <a:p>
            <a:r>
              <a:rPr lang="en-US" dirty="0">
                <a:solidFill>
                  <a:schemeClr val="tx1"/>
                </a:solidFill>
              </a:rPr>
              <a:t>Reimbursables, Expenditure Transfers, and Other Fun Stuff </a:t>
            </a:r>
          </a:p>
        </p:txBody>
      </p:sp>
      <p:sp>
        <p:nvSpPr>
          <p:cNvPr id="5" name="Subtitle 4">
            <a:extLst>
              <a:ext uri="{FF2B5EF4-FFF2-40B4-BE49-F238E27FC236}">
                <a16:creationId xmlns:a16="http://schemas.microsoft.com/office/drawing/2014/main" id="{96139B49-CA34-4F89-8785-E2B8CA75DF8B}"/>
              </a:ext>
            </a:extLst>
          </p:cNvPr>
          <p:cNvSpPr>
            <a:spLocks noGrp="1"/>
          </p:cNvSpPr>
          <p:nvPr>
            <p:ph type="subTitle" idx="1"/>
          </p:nvPr>
        </p:nvSpPr>
        <p:spPr/>
        <p:txBody>
          <a:bodyPr>
            <a:normAutofit lnSpcReduction="10000"/>
          </a:bodyPr>
          <a:lstStyle/>
          <a:p>
            <a:r>
              <a:rPr lang="en-US" dirty="0"/>
              <a:t>Allen Dunlow, Director Finance, ORD</a:t>
            </a:r>
          </a:p>
          <a:p>
            <a:r>
              <a:rPr lang="en-US" dirty="0"/>
              <a:t>Kari Points, Director Research Operations Iowa City</a:t>
            </a:r>
          </a:p>
          <a:p>
            <a:r>
              <a:rPr lang="en-US" dirty="0"/>
              <a:t>Antonio Laracuente, Director Research Operations Atlanta</a:t>
            </a:r>
          </a:p>
          <a:p>
            <a:r>
              <a:rPr lang="en-US" dirty="0"/>
              <a:t>March 25, 2021</a:t>
            </a:r>
          </a:p>
        </p:txBody>
      </p:sp>
      <p:sp>
        <p:nvSpPr>
          <p:cNvPr id="6" name="TextBox 5">
            <a:extLst>
              <a:ext uri="{FF2B5EF4-FFF2-40B4-BE49-F238E27FC236}">
                <a16:creationId xmlns:a16="http://schemas.microsoft.com/office/drawing/2014/main" id="{A7D4735E-A99F-44D7-B53F-339FE4C2D6D6}"/>
              </a:ext>
            </a:extLst>
          </p:cNvPr>
          <p:cNvSpPr txBox="1"/>
          <p:nvPr/>
        </p:nvSpPr>
        <p:spPr>
          <a:xfrm>
            <a:off x="9432925" y="179388"/>
            <a:ext cx="2470150" cy="850900"/>
          </a:xfrm>
          <a:prstGeom prst="round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100" dirty="0"/>
              <a:t>Dial in (Main): (404</a:t>
            </a:r>
            <a:r>
              <a:rPr lang="en-US" sz="1100"/>
              <a:t>) 397-1596</a:t>
            </a:r>
            <a:endParaRPr lang="en-US" sz="1100" dirty="0">
              <a:solidFill>
                <a:schemeClr val="tx1"/>
              </a:solidFill>
            </a:endParaRPr>
          </a:p>
          <a:p>
            <a:pPr>
              <a:defRPr/>
            </a:pPr>
            <a:r>
              <a:rPr lang="en-US" sz="1100" dirty="0"/>
              <a:t>Attendee Access Code: 199-891-3274</a:t>
            </a:r>
          </a:p>
          <a:p>
            <a:pPr>
              <a:defRPr/>
            </a:pPr>
            <a:r>
              <a:rPr lang="en-US" sz="1100" dirty="0"/>
              <a:t>Slides available on SharePoint: </a:t>
            </a:r>
          </a:p>
          <a:p>
            <a:pPr>
              <a:defRPr/>
            </a:pPr>
            <a:r>
              <a:rPr lang="en-US" sz="1100" dirty="0"/>
              <a:t>See link in Q&amp;A</a:t>
            </a:r>
          </a:p>
        </p:txBody>
      </p:sp>
    </p:spTree>
    <p:extLst>
      <p:ext uri="{BB962C8B-B14F-4D97-AF65-F5344CB8AC3E}">
        <p14:creationId xmlns:p14="http://schemas.microsoft.com/office/powerpoint/2010/main" val="31236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0CDF-3664-48C9-BDE0-33DECA04F573}"/>
              </a:ext>
            </a:extLst>
          </p:cNvPr>
          <p:cNvSpPr>
            <a:spLocks noGrp="1"/>
          </p:cNvSpPr>
          <p:nvPr>
            <p:ph type="title"/>
          </p:nvPr>
        </p:nvSpPr>
        <p:spPr/>
        <p:txBody>
          <a:bodyPr/>
          <a:lstStyle/>
          <a:p>
            <a:r>
              <a:rPr lang="en-US" dirty="0"/>
              <a:t>EW for non-salary</a:t>
            </a:r>
          </a:p>
        </p:txBody>
      </p:sp>
      <p:sp>
        <p:nvSpPr>
          <p:cNvPr id="3" name="Content Placeholder 2">
            <a:extLst>
              <a:ext uri="{FF2B5EF4-FFF2-40B4-BE49-F238E27FC236}">
                <a16:creationId xmlns:a16="http://schemas.microsoft.com/office/drawing/2014/main" id="{F60D068F-C48C-4DD7-859D-2EDFA5E1E23A}"/>
              </a:ext>
            </a:extLst>
          </p:cNvPr>
          <p:cNvSpPr>
            <a:spLocks noGrp="1"/>
          </p:cNvSpPr>
          <p:nvPr>
            <p:ph idx="1"/>
          </p:nvPr>
        </p:nvSpPr>
        <p:spPr/>
        <p:txBody>
          <a:bodyPr/>
          <a:lstStyle/>
          <a:p>
            <a:r>
              <a:rPr lang="en-US" dirty="0"/>
              <a:t>Basically, the same but you would provide Accounting with the obligation number, BOC code and amount</a:t>
            </a:r>
          </a:p>
          <a:p>
            <a:r>
              <a:rPr lang="en-US" dirty="0"/>
              <a:t>The obligation must be expensed (paid out not just obligated)</a:t>
            </a:r>
          </a:p>
          <a:p>
            <a:r>
              <a:rPr lang="en-US" dirty="0"/>
              <a:t>Would go from all other to all other FCPs</a:t>
            </a:r>
          </a:p>
        </p:txBody>
      </p:sp>
    </p:spTree>
    <p:extLst>
      <p:ext uri="{BB962C8B-B14F-4D97-AF65-F5344CB8AC3E}">
        <p14:creationId xmlns:p14="http://schemas.microsoft.com/office/powerpoint/2010/main" val="81362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B8707-EBC0-4BEF-8DD6-CF9DFF4B22D8}"/>
              </a:ext>
            </a:extLst>
          </p:cNvPr>
          <p:cNvSpPr>
            <a:spLocks noGrp="1"/>
          </p:cNvSpPr>
          <p:nvPr>
            <p:ph type="title"/>
          </p:nvPr>
        </p:nvSpPr>
        <p:spPr/>
        <p:txBody>
          <a:bodyPr/>
          <a:lstStyle/>
          <a:p>
            <a:r>
              <a:rPr lang="en-US" dirty="0"/>
              <a:t>Expenditure Transfers – Medical Center Salaries	</a:t>
            </a:r>
          </a:p>
        </p:txBody>
      </p:sp>
      <p:sp>
        <p:nvSpPr>
          <p:cNvPr id="5" name="Content Placeholder 4">
            <a:extLst>
              <a:ext uri="{FF2B5EF4-FFF2-40B4-BE49-F238E27FC236}">
                <a16:creationId xmlns:a16="http://schemas.microsoft.com/office/drawing/2014/main" id="{19E3A3C8-C293-46AE-86E1-53544CFDC7FE}"/>
              </a:ext>
            </a:extLst>
          </p:cNvPr>
          <p:cNvSpPr>
            <a:spLocks noGrp="1"/>
          </p:cNvSpPr>
          <p:nvPr>
            <p:ph idx="1"/>
          </p:nvPr>
        </p:nvSpPr>
        <p:spPr/>
        <p:txBody>
          <a:bodyPr>
            <a:normAutofit/>
          </a:bodyPr>
          <a:lstStyle/>
          <a:p>
            <a:r>
              <a:rPr lang="en-US" dirty="0"/>
              <a:t>Expenditure Transfers may occur between appropriations for salary costs when you have clinicians on Career Development Awards or individuals working on both research and special purpose (Med Ctr) projects.</a:t>
            </a:r>
          </a:p>
          <a:p>
            <a:r>
              <a:rPr lang="en-US" dirty="0"/>
              <a:t>Individuals should initially be hired under the appropriation they are conducting most of their work. Examples:</a:t>
            </a:r>
          </a:p>
          <a:p>
            <a:pPr lvl="1"/>
            <a:r>
              <a:rPr lang="en-US" dirty="0"/>
              <a:t>CDA – 6/8ths Research and 1/8</a:t>
            </a:r>
            <a:r>
              <a:rPr lang="en-US" baseline="30000" dirty="0"/>
              <a:t>th</a:t>
            </a:r>
            <a:r>
              <a:rPr lang="en-US" dirty="0"/>
              <a:t> or 2/8</a:t>
            </a:r>
            <a:r>
              <a:rPr lang="en-US" baseline="30000" dirty="0"/>
              <a:t>th</a:t>
            </a:r>
            <a:r>
              <a:rPr lang="en-US" dirty="0"/>
              <a:t> MC.  Hire under research.</a:t>
            </a:r>
          </a:p>
          <a:p>
            <a:pPr lvl="1"/>
            <a:r>
              <a:rPr lang="en-US" dirty="0"/>
              <a:t>Special Purpose – 75% Med Ctr and 25% Research.  Hire under Med Ctr.  Note:  Hiring individuals under the Med Ctr will impact the FTE of Med Ctr.  </a:t>
            </a:r>
          </a:p>
          <a:p>
            <a:pPr lvl="2"/>
            <a:endParaRPr lang="en-US" dirty="0"/>
          </a:p>
        </p:txBody>
      </p:sp>
    </p:spTree>
    <p:extLst>
      <p:ext uri="{BB962C8B-B14F-4D97-AF65-F5344CB8AC3E}">
        <p14:creationId xmlns:p14="http://schemas.microsoft.com/office/powerpoint/2010/main" val="257038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A989-6F3D-4D08-B91F-7199F2B5A77E}"/>
              </a:ext>
            </a:extLst>
          </p:cNvPr>
          <p:cNvSpPr>
            <a:spLocks noGrp="1"/>
          </p:cNvSpPr>
          <p:nvPr>
            <p:ph type="title"/>
          </p:nvPr>
        </p:nvSpPr>
        <p:spPr/>
        <p:txBody>
          <a:bodyPr/>
          <a:lstStyle/>
          <a:p>
            <a:r>
              <a:rPr lang="en-US" dirty="0"/>
              <a:t>Expenditure Transfers – Medical Center Salaries (</a:t>
            </a:r>
            <a:r>
              <a:rPr lang="en-US" dirty="0" err="1"/>
              <a:t>cont</a:t>
            </a:r>
            <a:r>
              <a:rPr lang="en-US" dirty="0"/>
              <a:t>)</a:t>
            </a:r>
          </a:p>
        </p:txBody>
      </p:sp>
      <p:sp>
        <p:nvSpPr>
          <p:cNvPr id="3" name="Content Placeholder 2">
            <a:extLst>
              <a:ext uri="{FF2B5EF4-FFF2-40B4-BE49-F238E27FC236}">
                <a16:creationId xmlns:a16="http://schemas.microsoft.com/office/drawing/2014/main" id="{71D6C903-5CDE-4431-B02D-89A726A3897A}"/>
              </a:ext>
            </a:extLst>
          </p:cNvPr>
          <p:cNvSpPr>
            <a:spLocks noGrp="1"/>
          </p:cNvSpPr>
          <p:nvPr>
            <p:ph idx="1"/>
          </p:nvPr>
        </p:nvSpPr>
        <p:spPr/>
        <p:txBody>
          <a:bodyPr/>
          <a:lstStyle/>
          <a:p>
            <a:r>
              <a:rPr lang="en-US" dirty="0"/>
              <a:t>Ensure you have a mechanism established for tracking cost transfers and complete these throughout the year.  </a:t>
            </a:r>
          </a:p>
          <a:p>
            <a:r>
              <a:rPr lang="en-US" dirty="0"/>
              <a:t>Do not wait until the end of the fiscal year to request as it does have an impact on your overall balances.  Remember:  ORD is unable to do expenditure projections throughout the year if you wait and do a large one-time transfer at end of year.  It impacts the execution of the appropriation.</a:t>
            </a:r>
          </a:p>
          <a:p>
            <a:r>
              <a:rPr lang="en-US" dirty="0"/>
              <a:t>Documentation – Memorandum of Understanding (MOU) between Med Ctr and Research.</a:t>
            </a:r>
          </a:p>
          <a:p>
            <a:endParaRPr lang="en-US" dirty="0"/>
          </a:p>
        </p:txBody>
      </p:sp>
    </p:spTree>
    <p:extLst>
      <p:ext uri="{BB962C8B-B14F-4D97-AF65-F5344CB8AC3E}">
        <p14:creationId xmlns:p14="http://schemas.microsoft.com/office/powerpoint/2010/main" val="231517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7C97-6440-49A3-B431-3257631489F8}"/>
              </a:ext>
            </a:extLst>
          </p:cNvPr>
          <p:cNvSpPr>
            <a:spLocks noGrp="1"/>
          </p:cNvSpPr>
          <p:nvPr>
            <p:ph type="title"/>
          </p:nvPr>
        </p:nvSpPr>
        <p:spPr/>
        <p:txBody>
          <a:bodyPr/>
          <a:lstStyle/>
          <a:p>
            <a:r>
              <a:rPr lang="en-US" dirty="0"/>
              <a:t>Expenditure Transfers – Facility Services</a:t>
            </a:r>
          </a:p>
        </p:txBody>
      </p:sp>
      <p:sp>
        <p:nvSpPr>
          <p:cNvPr id="3" name="Content Placeholder 2">
            <a:extLst>
              <a:ext uri="{FF2B5EF4-FFF2-40B4-BE49-F238E27FC236}">
                <a16:creationId xmlns:a16="http://schemas.microsoft.com/office/drawing/2014/main" id="{3B58EFE3-3CD0-467F-ACED-FF713C5938BC}"/>
              </a:ext>
            </a:extLst>
          </p:cNvPr>
          <p:cNvSpPr>
            <a:spLocks noGrp="1"/>
          </p:cNvSpPr>
          <p:nvPr>
            <p:ph idx="1"/>
          </p:nvPr>
        </p:nvSpPr>
        <p:spPr/>
        <p:txBody>
          <a:bodyPr>
            <a:normAutofit lnSpcReduction="10000"/>
          </a:bodyPr>
          <a:lstStyle/>
          <a:p>
            <a:r>
              <a:rPr lang="en-US" dirty="0"/>
              <a:t>Expenditure Transfers should occur between Med Ctr and Research when a service is being provided to Research.</a:t>
            </a:r>
          </a:p>
          <a:p>
            <a:pPr lvl="1"/>
            <a:r>
              <a:rPr lang="en-US" dirty="0"/>
              <a:t>Examples:</a:t>
            </a:r>
          </a:p>
          <a:p>
            <a:pPr lvl="2"/>
            <a:r>
              <a:rPr lang="en-US" dirty="0"/>
              <a:t>Pharmacy</a:t>
            </a:r>
          </a:p>
          <a:p>
            <a:pPr lvl="2"/>
            <a:r>
              <a:rPr lang="en-US" dirty="0"/>
              <a:t>Radiology</a:t>
            </a:r>
          </a:p>
          <a:p>
            <a:pPr lvl="2"/>
            <a:r>
              <a:rPr lang="en-US" dirty="0"/>
              <a:t>Laboratory</a:t>
            </a:r>
          </a:p>
          <a:p>
            <a:r>
              <a:rPr lang="en-US" dirty="0"/>
              <a:t>These types of transfers should be done through an Intra-Agency Agreement (VA Form 2269). The IAA allows for the reimbursement of funds for the expenses incurred by the Med Ctr department.  An amount is estimated for the fiscal year for each service/department.  The IAA is signed by the department (Pharmacy, Radiology, etc.), Research, and Fiscal.</a:t>
            </a:r>
          </a:p>
          <a:p>
            <a:r>
              <a:rPr lang="en-US" dirty="0"/>
              <a:t>A 1358 is then set-up for the fiscal year based on the estimated amount.  As services are provided, the Med Ctr is reimbursed through the 1358.</a:t>
            </a:r>
          </a:p>
        </p:txBody>
      </p:sp>
    </p:spTree>
    <p:extLst>
      <p:ext uri="{BB962C8B-B14F-4D97-AF65-F5344CB8AC3E}">
        <p14:creationId xmlns:p14="http://schemas.microsoft.com/office/powerpoint/2010/main" val="328761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A5F68D-A5BE-452A-A467-AACE98021D93}"/>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06388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A305E3-89CB-4FFE-9AF8-C6CD7A1A7159}"/>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79962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9998E-9FC7-477D-BF24-A39114C54417}"/>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4490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015A9C-19C9-4BC7-A2D3-72F5DC3712E9}"/>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59917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46D08-FA4D-41E0-8200-528F8920BD31}"/>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10381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672182-6392-401F-A934-7E1CAFB53210}"/>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222644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CB4-8A02-4188-B7D8-700DBD37355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99DDC25-CB90-413A-AE0C-B2116CE4C516}"/>
              </a:ext>
            </a:extLst>
          </p:cNvPr>
          <p:cNvSpPr>
            <a:spLocks noGrp="1"/>
          </p:cNvSpPr>
          <p:nvPr>
            <p:ph idx="1"/>
          </p:nvPr>
        </p:nvSpPr>
        <p:spPr/>
        <p:txBody>
          <a:bodyPr>
            <a:normAutofit lnSpcReduction="10000"/>
          </a:bodyPr>
          <a:lstStyle/>
          <a:p>
            <a:endParaRPr lang="en-US" dirty="0"/>
          </a:p>
          <a:p>
            <a:r>
              <a:rPr lang="en-US" sz="2400" dirty="0"/>
              <a:t>PMO Update</a:t>
            </a:r>
          </a:p>
          <a:p>
            <a:r>
              <a:rPr lang="en-US" sz="2400" dirty="0"/>
              <a:t>Dunlow Musings</a:t>
            </a:r>
          </a:p>
          <a:p>
            <a:r>
              <a:rPr lang="en-US" sz="2400" dirty="0"/>
              <a:t>Expenditure Transfer</a:t>
            </a:r>
          </a:p>
          <a:p>
            <a:pPr lvl="1"/>
            <a:r>
              <a:rPr lang="en-US" sz="2400" dirty="0"/>
              <a:t>Internal to Research</a:t>
            </a:r>
          </a:p>
          <a:p>
            <a:pPr lvl="1"/>
            <a:r>
              <a:rPr lang="en-US" sz="2400" dirty="0"/>
              <a:t>External to Research</a:t>
            </a:r>
          </a:p>
          <a:p>
            <a:r>
              <a:rPr lang="en-US" sz="2400" dirty="0"/>
              <a:t>Reimbursables</a:t>
            </a:r>
          </a:p>
          <a:p>
            <a:pPr lvl="1"/>
            <a:r>
              <a:rPr lang="en-US" sz="2400" dirty="0"/>
              <a:t>Foundation (X2)</a:t>
            </a:r>
          </a:p>
          <a:p>
            <a:pPr lvl="1"/>
            <a:r>
              <a:rPr lang="en-US" sz="2400" dirty="0"/>
              <a:t>University (R1)</a:t>
            </a:r>
          </a:p>
          <a:p>
            <a:pPr lvl="1"/>
            <a:r>
              <a:rPr lang="en-US" sz="2400" dirty="0"/>
              <a:t>Interagency Agreements</a:t>
            </a:r>
          </a:p>
        </p:txBody>
      </p:sp>
    </p:spTree>
    <p:extLst>
      <p:ext uri="{BB962C8B-B14F-4D97-AF65-F5344CB8AC3E}">
        <p14:creationId xmlns:p14="http://schemas.microsoft.com/office/powerpoint/2010/main" val="313430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0A6-0A16-4CEC-B66F-A1EFDBC40687}"/>
              </a:ext>
            </a:extLst>
          </p:cNvPr>
          <p:cNvSpPr>
            <a:spLocks noGrp="1"/>
          </p:cNvSpPr>
          <p:nvPr>
            <p:ph type="title"/>
          </p:nvPr>
        </p:nvSpPr>
        <p:spPr/>
        <p:txBody>
          <a:bodyPr/>
          <a:lstStyle/>
          <a:p>
            <a:r>
              <a:rPr lang="en-US" dirty="0"/>
              <a:t>Billing</a:t>
            </a:r>
          </a:p>
        </p:txBody>
      </p:sp>
      <p:sp>
        <p:nvSpPr>
          <p:cNvPr id="3" name="Content Placeholder 2">
            <a:extLst>
              <a:ext uri="{FF2B5EF4-FFF2-40B4-BE49-F238E27FC236}">
                <a16:creationId xmlns:a16="http://schemas.microsoft.com/office/drawing/2014/main" id="{8BE857DB-AB23-4CD4-80C1-F72AFCC3FC99}"/>
              </a:ext>
            </a:extLst>
          </p:cNvPr>
          <p:cNvSpPr>
            <a:spLocks noGrp="1"/>
          </p:cNvSpPr>
          <p:nvPr>
            <p:ph idx="1"/>
          </p:nvPr>
        </p:nvSpPr>
        <p:spPr/>
        <p:txBody>
          <a:bodyPr/>
          <a:lstStyle/>
          <a:p>
            <a:r>
              <a:rPr lang="en-US" dirty="0"/>
              <a:t>Bills fall under the reimbursable category</a:t>
            </a:r>
          </a:p>
          <a:p>
            <a:r>
              <a:rPr lang="en-US" dirty="0"/>
              <a:t>It is inappropriate to bill against and deposit to the General Post Fund</a:t>
            </a:r>
          </a:p>
          <a:p>
            <a:r>
              <a:rPr lang="en-US" dirty="0"/>
              <a:t>Bills should be collected against the year the cost was incurred</a:t>
            </a:r>
          </a:p>
          <a:p>
            <a:r>
              <a:rPr lang="en-US" dirty="0"/>
              <a:t>Documented evidence for the bill is required by voucher audit</a:t>
            </a:r>
          </a:p>
        </p:txBody>
      </p:sp>
    </p:spTree>
    <p:extLst>
      <p:ext uri="{BB962C8B-B14F-4D97-AF65-F5344CB8AC3E}">
        <p14:creationId xmlns:p14="http://schemas.microsoft.com/office/powerpoint/2010/main" val="471081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78CE-3440-40BE-B92A-334675352346}"/>
              </a:ext>
            </a:extLst>
          </p:cNvPr>
          <p:cNvSpPr>
            <a:spLocks noGrp="1"/>
          </p:cNvSpPr>
          <p:nvPr>
            <p:ph type="title"/>
          </p:nvPr>
        </p:nvSpPr>
        <p:spPr/>
        <p:txBody>
          <a:bodyPr/>
          <a:lstStyle/>
          <a:p>
            <a:r>
              <a:rPr lang="en-US" dirty="0"/>
              <a:t>Reimbursables</a:t>
            </a:r>
          </a:p>
        </p:txBody>
      </p:sp>
      <p:sp>
        <p:nvSpPr>
          <p:cNvPr id="3" name="Content Placeholder 2">
            <a:extLst>
              <a:ext uri="{FF2B5EF4-FFF2-40B4-BE49-F238E27FC236}">
                <a16:creationId xmlns:a16="http://schemas.microsoft.com/office/drawing/2014/main" id="{8935C641-E211-455C-A8E0-8156AE5E8D4A}"/>
              </a:ext>
            </a:extLst>
          </p:cNvPr>
          <p:cNvSpPr>
            <a:spLocks noGrp="1"/>
          </p:cNvSpPr>
          <p:nvPr>
            <p:ph idx="1"/>
          </p:nvPr>
        </p:nvSpPr>
        <p:spPr/>
        <p:txBody>
          <a:bodyPr/>
          <a:lstStyle/>
          <a:p>
            <a:r>
              <a:rPr lang="en-US" dirty="0"/>
              <a:t>Foundation</a:t>
            </a:r>
          </a:p>
          <a:p>
            <a:r>
              <a:rPr lang="en-US" dirty="0"/>
              <a:t>Other non-Federal (universities)</a:t>
            </a:r>
          </a:p>
          <a:p>
            <a:r>
              <a:rPr lang="en-US" dirty="0"/>
              <a:t>Interagency Agreement (Federal Agencies)</a:t>
            </a:r>
          </a:p>
        </p:txBody>
      </p:sp>
    </p:spTree>
    <p:extLst>
      <p:ext uri="{BB962C8B-B14F-4D97-AF65-F5344CB8AC3E}">
        <p14:creationId xmlns:p14="http://schemas.microsoft.com/office/powerpoint/2010/main" val="11823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4F29-3BA2-466D-B131-92F97F793A93}"/>
              </a:ext>
            </a:extLst>
          </p:cNvPr>
          <p:cNvSpPr>
            <a:spLocks noGrp="1"/>
          </p:cNvSpPr>
          <p:nvPr>
            <p:ph type="title"/>
          </p:nvPr>
        </p:nvSpPr>
        <p:spPr/>
        <p:txBody>
          <a:bodyPr/>
          <a:lstStyle/>
          <a:p>
            <a:r>
              <a:rPr lang="en-US" dirty="0"/>
              <a:t>Working with the Foundations</a:t>
            </a:r>
          </a:p>
        </p:txBody>
      </p:sp>
      <p:sp>
        <p:nvSpPr>
          <p:cNvPr id="3" name="Content Placeholder 2">
            <a:extLst>
              <a:ext uri="{FF2B5EF4-FFF2-40B4-BE49-F238E27FC236}">
                <a16:creationId xmlns:a16="http://schemas.microsoft.com/office/drawing/2014/main" id="{767621D6-A700-49A3-B56C-3FA5B416FCE2}"/>
              </a:ext>
            </a:extLst>
          </p:cNvPr>
          <p:cNvSpPr>
            <a:spLocks noGrp="1"/>
          </p:cNvSpPr>
          <p:nvPr>
            <p:ph idx="1"/>
          </p:nvPr>
        </p:nvSpPr>
        <p:spPr/>
        <p:txBody>
          <a:bodyPr/>
          <a:lstStyle/>
          <a:p>
            <a:r>
              <a:rPr lang="en-US" dirty="0"/>
              <a:t>When reimbursing research use 0161X2 </a:t>
            </a:r>
          </a:p>
          <a:p>
            <a:r>
              <a:rPr lang="en-US" dirty="0"/>
              <a:t>All  other NPC Reimbursements should go back directly to the other appropriation R1 accounts:  </a:t>
            </a:r>
          </a:p>
          <a:p>
            <a:pPr lvl="1"/>
            <a:r>
              <a:rPr lang="en-US" dirty="0"/>
              <a:t>the medical care appropriation (0160R1)</a:t>
            </a:r>
          </a:p>
          <a:p>
            <a:r>
              <a:rPr lang="en-US" dirty="0"/>
              <a:t>Required backup documentation</a:t>
            </a:r>
          </a:p>
          <a:p>
            <a:pPr lvl="1"/>
            <a:r>
              <a:rPr lang="en-US" dirty="0"/>
              <a:t>MOU outlining the need for reimbursement and </a:t>
            </a:r>
            <a:r>
              <a:rPr lang="en-US"/>
              <a:t>the authority will </a:t>
            </a:r>
            <a:r>
              <a:rPr lang="en-US" dirty="0"/>
              <a:t>be required when auditing bill</a:t>
            </a:r>
          </a:p>
          <a:p>
            <a:r>
              <a:rPr lang="en-US" dirty="0"/>
              <a:t>Fund control point should be established in the 0161X2 appropriation as no year funding</a:t>
            </a:r>
          </a:p>
          <a:p>
            <a:endParaRPr lang="en-US" dirty="0"/>
          </a:p>
          <a:p>
            <a:endParaRPr lang="en-US" dirty="0"/>
          </a:p>
          <a:p>
            <a:endParaRPr lang="en-US" dirty="0"/>
          </a:p>
        </p:txBody>
      </p:sp>
    </p:spTree>
    <p:extLst>
      <p:ext uri="{BB962C8B-B14F-4D97-AF65-F5344CB8AC3E}">
        <p14:creationId xmlns:p14="http://schemas.microsoft.com/office/powerpoint/2010/main" val="225771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E6C-2736-4402-BB72-4C89A34E7BBB}"/>
              </a:ext>
            </a:extLst>
          </p:cNvPr>
          <p:cNvSpPr>
            <a:spLocks noGrp="1"/>
          </p:cNvSpPr>
          <p:nvPr>
            <p:ph type="title"/>
          </p:nvPr>
        </p:nvSpPr>
        <p:spPr/>
        <p:txBody>
          <a:bodyPr/>
          <a:lstStyle/>
          <a:p>
            <a:r>
              <a:rPr lang="en-US" dirty="0"/>
              <a:t>Simple process for Billing</a:t>
            </a:r>
          </a:p>
        </p:txBody>
      </p:sp>
      <p:sp>
        <p:nvSpPr>
          <p:cNvPr id="3" name="Content Placeholder 2">
            <a:extLst>
              <a:ext uri="{FF2B5EF4-FFF2-40B4-BE49-F238E27FC236}">
                <a16:creationId xmlns:a16="http://schemas.microsoft.com/office/drawing/2014/main" id="{53CB5957-0377-498A-B4FA-A6EFBB1F1955}"/>
              </a:ext>
            </a:extLst>
          </p:cNvPr>
          <p:cNvSpPr>
            <a:spLocks noGrp="1"/>
          </p:cNvSpPr>
          <p:nvPr>
            <p:ph idx="1"/>
          </p:nvPr>
        </p:nvSpPr>
        <p:spPr/>
        <p:txBody>
          <a:bodyPr>
            <a:normAutofit fontScale="70000" lnSpcReduction="20000"/>
          </a:bodyPr>
          <a:lstStyle/>
          <a:p>
            <a:pPr lvl="0"/>
            <a:r>
              <a:rPr lang="en-US" dirty="0"/>
              <a:t>Determine if this is salary or product reimbursement. </a:t>
            </a:r>
          </a:p>
          <a:p>
            <a:pPr lvl="0"/>
            <a:r>
              <a:rPr lang="en-US" dirty="0"/>
              <a:t>Create an MOU with the entity:  NPC or Affiliate in most cases. </a:t>
            </a:r>
          </a:p>
          <a:p>
            <a:pPr lvl="0"/>
            <a:r>
              <a:rPr lang="en-US" dirty="0"/>
              <a:t>If Affiliate have the person requesting the MOU provide an administrative contact at Affiliate to route the MOU</a:t>
            </a:r>
          </a:p>
          <a:p>
            <a:pPr lvl="2"/>
            <a:r>
              <a:rPr lang="en-US" dirty="0"/>
              <a:t>Get signatures at affiliate by sending to the admin.  Then route internally</a:t>
            </a:r>
          </a:p>
          <a:p>
            <a:pPr lvl="1"/>
            <a:r>
              <a:rPr lang="en-US" dirty="0"/>
              <a:t>If NPC contact NPC staff to complete. Once MOU is in place give it an MOU number if Fiscal has not already</a:t>
            </a:r>
          </a:p>
          <a:p>
            <a:pPr lvl="0"/>
            <a:r>
              <a:rPr lang="en-US" dirty="0"/>
              <a:t>Create the bill in the VISTA billing system</a:t>
            </a:r>
          </a:p>
          <a:p>
            <a:pPr lvl="1"/>
            <a:r>
              <a:rPr lang="en-US" dirty="0"/>
              <a:t>Make sure you have access to the med care 0161X2 FCP so you can create the bill </a:t>
            </a:r>
          </a:p>
          <a:p>
            <a:pPr lvl="1"/>
            <a:r>
              <a:rPr lang="en-US" dirty="0"/>
              <a:t>Follow example provided on how create the bill</a:t>
            </a:r>
          </a:p>
          <a:p>
            <a:pPr lvl="1"/>
            <a:r>
              <a:rPr lang="en-US" dirty="0"/>
              <a:t>In description section enter the PI name, the project and the account at entity.  You can also enter where to send the payment so you can take to agent cashier.</a:t>
            </a:r>
          </a:p>
          <a:p>
            <a:pPr lvl="1"/>
            <a:r>
              <a:rPr lang="en-US" dirty="0"/>
              <a:t>Approve Bill</a:t>
            </a:r>
          </a:p>
          <a:p>
            <a:pPr lvl="1"/>
            <a:r>
              <a:rPr lang="en-US" dirty="0"/>
              <a:t>Once voucher audit approves the bill print it and send it to the admin contact or FAVER for payment.  DO NOT WAIT for Fiscal to issue the letter of indebtedness.  That takes too long.</a:t>
            </a:r>
          </a:p>
          <a:p>
            <a:pPr lvl="1"/>
            <a:r>
              <a:rPr lang="en-US" dirty="0"/>
              <a:t>Get the check and take to agent cashier with copy of bill</a:t>
            </a:r>
          </a:p>
          <a:p>
            <a:pPr lvl="0"/>
            <a:r>
              <a:rPr lang="en-US" dirty="0"/>
              <a:t>Getting the reimbursement credited.  Usually, it takes 30 to 60 days for VACO to send the money.</a:t>
            </a:r>
          </a:p>
          <a:p>
            <a:pPr lvl="0"/>
            <a:r>
              <a:rPr lang="en-US" dirty="0"/>
              <a:t>Once sent you need to request an expenditure transfer from the FCP where cost were incurred to 0161X2 or 0160R1 FCP where the money is.  This reduces your obligations, essentially giving you the money back.</a:t>
            </a:r>
          </a:p>
          <a:p>
            <a:pPr marL="0" indent="0">
              <a:buNone/>
            </a:pPr>
            <a:endParaRPr lang="en-US" dirty="0"/>
          </a:p>
          <a:p>
            <a:endParaRPr lang="en-US" dirty="0"/>
          </a:p>
        </p:txBody>
      </p:sp>
    </p:spTree>
    <p:extLst>
      <p:ext uri="{BB962C8B-B14F-4D97-AF65-F5344CB8AC3E}">
        <p14:creationId xmlns:p14="http://schemas.microsoft.com/office/powerpoint/2010/main" val="451207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E35D-7C27-41E5-8DFE-F4785FDA6632}"/>
              </a:ext>
            </a:extLst>
          </p:cNvPr>
          <p:cNvSpPr>
            <a:spLocks noGrp="1"/>
          </p:cNvSpPr>
          <p:nvPr>
            <p:ph type="title"/>
          </p:nvPr>
        </p:nvSpPr>
        <p:spPr/>
        <p:txBody>
          <a:bodyPr/>
          <a:lstStyle/>
          <a:p>
            <a:r>
              <a:rPr lang="en-US" dirty="0"/>
              <a:t>Example of MOU</a:t>
            </a:r>
          </a:p>
        </p:txBody>
      </p:sp>
      <p:pic>
        <p:nvPicPr>
          <p:cNvPr id="4" name="Content Placeholder 3">
            <a:extLst>
              <a:ext uri="{FF2B5EF4-FFF2-40B4-BE49-F238E27FC236}">
                <a16:creationId xmlns:a16="http://schemas.microsoft.com/office/drawing/2014/main" id="{D4982862-9018-4D2A-8303-AF99A31CD8E1}"/>
              </a:ext>
            </a:extLst>
          </p:cNvPr>
          <p:cNvPicPr>
            <a:picLocks noGrp="1" noChangeAspect="1"/>
          </p:cNvPicPr>
          <p:nvPr>
            <p:ph idx="1"/>
          </p:nvPr>
        </p:nvPicPr>
        <p:blipFill>
          <a:blip r:embed="rId2"/>
          <a:stretch>
            <a:fillRect/>
          </a:stretch>
        </p:blipFill>
        <p:spPr>
          <a:xfrm>
            <a:off x="2761255" y="1133475"/>
            <a:ext cx="6669489" cy="4819650"/>
          </a:xfrm>
          <a:prstGeom prst="rect">
            <a:avLst/>
          </a:prstGeom>
        </p:spPr>
      </p:pic>
    </p:spTree>
    <p:extLst>
      <p:ext uri="{BB962C8B-B14F-4D97-AF65-F5344CB8AC3E}">
        <p14:creationId xmlns:p14="http://schemas.microsoft.com/office/powerpoint/2010/main" val="304143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DD92-CBB7-4203-B370-43CB62CB8A60}"/>
              </a:ext>
            </a:extLst>
          </p:cNvPr>
          <p:cNvSpPr>
            <a:spLocks noGrp="1"/>
          </p:cNvSpPr>
          <p:nvPr>
            <p:ph type="title"/>
          </p:nvPr>
        </p:nvSpPr>
        <p:spPr/>
        <p:txBody>
          <a:bodyPr/>
          <a:lstStyle/>
          <a:p>
            <a:r>
              <a:rPr lang="en-US" dirty="0"/>
              <a:t>Setting up the Bill</a:t>
            </a:r>
          </a:p>
        </p:txBody>
      </p:sp>
      <p:sp>
        <p:nvSpPr>
          <p:cNvPr id="3" name="Content Placeholder 2">
            <a:extLst>
              <a:ext uri="{FF2B5EF4-FFF2-40B4-BE49-F238E27FC236}">
                <a16:creationId xmlns:a16="http://schemas.microsoft.com/office/drawing/2014/main" id="{6D2714A0-8197-43AC-8931-D4FB78EE9D94}"/>
              </a:ext>
            </a:extLst>
          </p:cNvPr>
          <p:cNvSpPr>
            <a:spLocks noGrp="1"/>
          </p:cNvSpPr>
          <p:nvPr>
            <p:ph idx="1"/>
          </p:nvPr>
        </p:nvSpPr>
        <p:spPr/>
        <p:txBody>
          <a:bodyPr>
            <a:normAutofit/>
          </a:bodyPr>
          <a:lstStyle/>
          <a:p>
            <a:r>
              <a:rPr lang="en-US" dirty="0"/>
              <a:t>In VISTA  </a:t>
            </a:r>
          </a:p>
          <a:p>
            <a:r>
              <a:rPr lang="en-US" dirty="0"/>
              <a:t>Select Control Point Official's Menu Option: billing</a:t>
            </a:r>
          </a:p>
          <a:p>
            <a:r>
              <a:rPr lang="en-US" dirty="0"/>
              <a:t>Select Billing Option: new Bill (Enter)</a:t>
            </a:r>
          </a:p>
          <a:p>
            <a:r>
              <a:rPr lang="en-US" dirty="0"/>
              <a:t>SITE: ATLANTA VAMC//	GA  VAMC	508</a:t>
            </a:r>
          </a:p>
          <a:p>
            <a:r>
              <a:rPr lang="en-US" dirty="0"/>
              <a:t> BILL NO. : </a:t>
            </a:r>
            <a:r>
              <a:rPr lang="en-US" dirty="0">
                <a:highlight>
                  <a:srgbClr val="FFFF00"/>
                </a:highlight>
              </a:rPr>
              <a:t>n</a:t>
            </a:r>
            <a:r>
              <a:rPr lang="en-US" dirty="0"/>
              <a:t> ... Bill Number '508 -K######' assigned</a:t>
            </a:r>
          </a:p>
          <a:p>
            <a:r>
              <a:rPr lang="en-US" dirty="0"/>
              <a:t>FORM TYPE: </a:t>
            </a:r>
            <a:r>
              <a:rPr lang="en-US" b="1" dirty="0">
                <a:highlight>
                  <a:srgbClr val="FFFF00"/>
                </a:highlight>
              </a:rPr>
              <a:t>1114  (vendor)</a:t>
            </a:r>
            <a:endParaRPr lang="en-US" dirty="0">
              <a:highlight>
                <a:srgbClr val="FFFF00"/>
              </a:highlight>
            </a:endParaRPr>
          </a:p>
          <a:p>
            <a:r>
              <a:rPr lang="en-US" dirty="0"/>
              <a:t>CATEGORY: VENDOR	V – (vendor)</a:t>
            </a:r>
          </a:p>
          <a:p>
            <a:r>
              <a:rPr lang="en-US" dirty="0"/>
              <a:t>CONTROL POINT: 280  (this is the X2 FCP)</a:t>
            </a:r>
          </a:p>
          <a:p>
            <a:pPr marL="0" indent="0">
              <a:buNone/>
            </a:pPr>
            <a:endParaRPr lang="en-US" dirty="0"/>
          </a:p>
        </p:txBody>
      </p:sp>
    </p:spTree>
    <p:extLst>
      <p:ext uri="{BB962C8B-B14F-4D97-AF65-F5344CB8AC3E}">
        <p14:creationId xmlns:p14="http://schemas.microsoft.com/office/powerpoint/2010/main" val="399748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14FC-089D-473A-B229-D0C4C61A97DC}"/>
              </a:ext>
            </a:extLst>
          </p:cNvPr>
          <p:cNvSpPr>
            <a:spLocks noGrp="1"/>
          </p:cNvSpPr>
          <p:nvPr>
            <p:ph type="title"/>
          </p:nvPr>
        </p:nvSpPr>
        <p:spPr/>
        <p:txBody>
          <a:bodyPr/>
          <a:lstStyle/>
          <a:p>
            <a:r>
              <a:rPr lang="en-US" dirty="0"/>
              <a:t>Setting up the bill</a:t>
            </a:r>
          </a:p>
        </p:txBody>
      </p:sp>
      <p:sp>
        <p:nvSpPr>
          <p:cNvPr id="3" name="Content Placeholder 2">
            <a:extLst>
              <a:ext uri="{FF2B5EF4-FFF2-40B4-BE49-F238E27FC236}">
                <a16:creationId xmlns:a16="http://schemas.microsoft.com/office/drawing/2014/main" id="{DC5BB137-B61F-4484-B0C7-C8AB1E39EAC1}"/>
              </a:ext>
            </a:extLst>
          </p:cNvPr>
          <p:cNvSpPr>
            <a:spLocks noGrp="1"/>
          </p:cNvSpPr>
          <p:nvPr>
            <p:ph idx="1"/>
          </p:nvPr>
        </p:nvSpPr>
        <p:spPr/>
        <p:txBody>
          <a:bodyPr/>
          <a:lstStyle/>
          <a:p>
            <a:r>
              <a:rPr lang="en-US" dirty="0"/>
              <a:t>DATE BILL PREPARED: enter date</a:t>
            </a:r>
          </a:p>
          <a:p>
            <a:r>
              <a:rPr lang="en-US" dirty="0"/>
              <a:t>VOUCHER NUMBER:</a:t>
            </a:r>
          </a:p>
          <a:p>
            <a:r>
              <a:rPr lang="en-US" dirty="0"/>
              <a:t>BILLING AGENCY: </a:t>
            </a:r>
            <a:r>
              <a:rPr lang="en-US" b="1" dirty="0"/>
              <a:t>DVA </a:t>
            </a:r>
            <a:r>
              <a:rPr lang="en-US" dirty="0"/>
              <a:t>Medical Center</a:t>
            </a:r>
          </a:p>
          <a:p>
            <a:r>
              <a:rPr lang="en-US" dirty="0"/>
              <a:t>BILLING AGENCY DEBTOR (PAYER): </a:t>
            </a:r>
            <a:r>
              <a:rPr lang="en-US" b="1" dirty="0"/>
              <a:t>8049 for FAVER (Varies by Station)</a:t>
            </a:r>
            <a:endParaRPr lang="en-US" dirty="0"/>
          </a:p>
        </p:txBody>
      </p:sp>
    </p:spTree>
    <p:extLst>
      <p:ext uri="{BB962C8B-B14F-4D97-AF65-F5344CB8AC3E}">
        <p14:creationId xmlns:p14="http://schemas.microsoft.com/office/powerpoint/2010/main" val="143071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6109-92AC-475F-A115-C22C768E7CD3}"/>
              </a:ext>
            </a:extLst>
          </p:cNvPr>
          <p:cNvSpPr>
            <a:spLocks noGrp="1"/>
          </p:cNvSpPr>
          <p:nvPr>
            <p:ph type="title"/>
          </p:nvPr>
        </p:nvSpPr>
        <p:spPr/>
        <p:txBody>
          <a:bodyPr/>
          <a:lstStyle/>
          <a:p>
            <a:r>
              <a:rPr lang="en-US" dirty="0"/>
              <a:t>Setting up the bill</a:t>
            </a:r>
          </a:p>
        </p:txBody>
      </p:sp>
      <p:sp>
        <p:nvSpPr>
          <p:cNvPr id="3" name="Content Placeholder 2">
            <a:extLst>
              <a:ext uri="{FF2B5EF4-FFF2-40B4-BE49-F238E27FC236}">
                <a16:creationId xmlns:a16="http://schemas.microsoft.com/office/drawing/2014/main" id="{B5464D6A-E1F8-436F-B3D2-A74526159200}"/>
              </a:ext>
            </a:extLst>
          </p:cNvPr>
          <p:cNvSpPr>
            <a:spLocks noGrp="1"/>
          </p:cNvSpPr>
          <p:nvPr>
            <p:ph idx="1"/>
          </p:nvPr>
        </p:nvSpPr>
        <p:spPr/>
        <p:txBody>
          <a:bodyPr>
            <a:normAutofit/>
          </a:bodyPr>
          <a:lstStyle/>
          <a:p>
            <a:r>
              <a:rPr lang="en-US" dirty="0"/>
              <a:t>Select DATE OF CHARGES: </a:t>
            </a:r>
            <a:r>
              <a:rPr lang="en-US" i="1" dirty="0"/>
              <a:t>t </a:t>
            </a:r>
            <a:r>
              <a:rPr lang="en-US" dirty="0"/>
              <a:t>JUL 08, 2009 DESCRIPTION OF CHARGES:</a:t>
            </a:r>
          </a:p>
          <a:p>
            <a:r>
              <a:rPr lang="en-US" dirty="0"/>
              <a:t>No existing text Edit? NO// y YES</a:t>
            </a:r>
          </a:p>
          <a:p>
            <a:pPr lvl="1"/>
            <a:r>
              <a:rPr lang="en-US" dirty="0"/>
              <a:t>(Reimbursement) for work performed by X for the period of date to date. Per the Memorandums of Understanding between the VA NPC and the VA Medical Center where VA NPC may reimburse the VA Medical Center for salaries of VA employees. The reimbursement is made to support costs incurred in support of the project X under the direction of PI Name .</a:t>
            </a:r>
          </a:p>
          <a:p>
            <a:pPr marL="0" indent="0">
              <a:buNone/>
            </a:pPr>
            <a:r>
              <a:rPr lang="en-US" dirty="0"/>
              <a:t> 	MOU number:</a:t>
            </a:r>
          </a:p>
          <a:p>
            <a:pPr marL="914400" lvl="2" indent="0">
              <a:buNone/>
            </a:pPr>
            <a:r>
              <a:rPr lang="en-US" dirty="0"/>
              <a:t>Fund 0161X2</a:t>
            </a:r>
          </a:p>
          <a:p>
            <a:pPr marL="914400" lvl="2" indent="0">
              <a:buNone/>
            </a:pPr>
            <a:r>
              <a:rPr lang="en-US" dirty="0"/>
              <a:t>FCP (Enter the Reimbursable FCP)</a:t>
            </a:r>
          </a:p>
          <a:p>
            <a:pPr marL="914400" lvl="2" indent="0">
              <a:buNone/>
            </a:pPr>
            <a:r>
              <a:rPr lang="en-US" dirty="0"/>
              <a:t>BFY:  Enter the Fiscal Year</a:t>
            </a:r>
          </a:p>
          <a:p>
            <a:pPr marL="914400" lvl="2" indent="0">
              <a:buNone/>
            </a:pPr>
            <a:r>
              <a:rPr lang="en-US" dirty="0"/>
              <a:t>BOC 1031</a:t>
            </a:r>
          </a:p>
          <a:p>
            <a:pPr marL="0" indent="0">
              <a:buNone/>
            </a:pPr>
            <a:endParaRPr lang="en-US" dirty="0"/>
          </a:p>
        </p:txBody>
      </p:sp>
    </p:spTree>
    <p:extLst>
      <p:ext uri="{BB962C8B-B14F-4D97-AF65-F5344CB8AC3E}">
        <p14:creationId xmlns:p14="http://schemas.microsoft.com/office/powerpoint/2010/main" val="767785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7CE5-937F-4E9D-BA39-414255C09177}"/>
              </a:ext>
            </a:extLst>
          </p:cNvPr>
          <p:cNvSpPr>
            <a:spLocks noGrp="1"/>
          </p:cNvSpPr>
          <p:nvPr>
            <p:ph type="title"/>
          </p:nvPr>
        </p:nvSpPr>
        <p:spPr/>
        <p:txBody>
          <a:bodyPr/>
          <a:lstStyle/>
          <a:p>
            <a:r>
              <a:rPr lang="en-US" dirty="0"/>
              <a:t>Setting up the bill</a:t>
            </a:r>
          </a:p>
        </p:txBody>
      </p:sp>
      <p:sp>
        <p:nvSpPr>
          <p:cNvPr id="3" name="Content Placeholder 2">
            <a:extLst>
              <a:ext uri="{FF2B5EF4-FFF2-40B4-BE49-F238E27FC236}">
                <a16:creationId xmlns:a16="http://schemas.microsoft.com/office/drawing/2014/main" id="{92068DE4-BAA9-41C8-82F2-4932AC9535B0}"/>
              </a:ext>
            </a:extLst>
          </p:cNvPr>
          <p:cNvSpPr>
            <a:spLocks noGrp="1"/>
          </p:cNvSpPr>
          <p:nvPr>
            <p:ph idx="1"/>
          </p:nvPr>
        </p:nvSpPr>
        <p:spPr/>
        <p:txBody>
          <a:bodyPr>
            <a:normAutofit/>
          </a:bodyPr>
          <a:lstStyle/>
          <a:p>
            <a:r>
              <a:rPr lang="en-US" dirty="0"/>
              <a:t>QUANTITY (UNITS):  Enter number of units (for effort use 1)</a:t>
            </a:r>
          </a:p>
          <a:p>
            <a:r>
              <a:rPr lang="en-US" dirty="0"/>
              <a:t>UNIT COST: enter amount to reimburse</a:t>
            </a:r>
          </a:p>
          <a:p>
            <a:r>
              <a:rPr lang="en-US" dirty="0"/>
              <a:t>UNIT: for effort enter JB,  for Units do a ? and use appropriate</a:t>
            </a:r>
          </a:p>
          <a:p>
            <a:r>
              <a:rPr lang="en-US" dirty="0"/>
              <a:t>TOTAL AMOUNT: 19672// (No Editing hit enter) Select DATE OF CHARGES:  (hit enter</a:t>
            </a:r>
          </a:p>
          <a:p>
            <a:r>
              <a:rPr lang="en-US" dirty="0"/>
              <a:t>Select FISCAL YEAR:  hit enter</a:t>
            </a:r>
          </a:p>
          <a:p>
            <a:r>
              <a:rPr lang="en-US" dirty="0"/>
              <a:t>FY ORIGINAL AMOUNT: 19672// hit enter</a:t>
            </a:r>
          </a:p>
          <a:p>
            <a:r>
              <a:rPr lang="en-US" dirty="0"/>
              <a:t> Select FISCAL YEAR: hit enter</a:t>
            </a:r>
          </a:p>
          <a:p>
            <a:r>
              <a:rPr lang="en-US" dirty="0"/>
              <a:t>Display/Print Bill:? Yes// (Yes)</a:t>
            </a:r>
          </a:p>
          <a:p>
            <a:r>
              <a:rPr lang="en-US" dirty="0"/>
              <a:t>DEVICE: HOME //  HOME	Right Margin: 80//</a:t>
            </a:r>
          </a:p>
          <a:p>
            <a:pPr marL="0" indent="0">
              <a:buNone/>
            </a:pPr>
            <a:endParaRPr lang="en-US" dirty="0"/>
          </a:p>
        </p:txBody>
      </p:sp>
    </p:spTree>
    <p:extLst>
      <p:ext uri="{BB962C8B-B14F-4D97-AF65-F5344CB8AC3E}">
        <p14:creationId xmlns:p14="http://schemas.microsoft.com/office/powerpoint/2010/main" val="3080295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E198-7169-49BB-80ED-372BAA127667}"/>
              </a:ext>
            </a:extLst>
          </p:cNvPr>
          <p:cNvSpPr>
            <a:spLocks noGrp="1"/>
          </p:cNvSpPr>
          <p:nvPr>
            <p:ph type="title"/>
          </p:nvPr>
        </p:nvSpPr>
        <p:spPr/>
        <p:txBody>
          <a:bodyPr/>
          <a:lstStyle/>
          <a:p>
            <a:r>
              <a:rPr lang="en-US" dirty="0"/>
              <a:t>What happens next</a:t>
            </a:r>
          </a:p>
        </p:txBody>
      </p:sp>
      <p:sp>
        <p:nvSpPr>
          <p:cNvPr id="3" name="Content Placeholder 2">
            <a:extLst>
              <a:ext uri="{FF2B5EF4-FFF2-40B4-BE49-F238E27FC236}">
                <a16:creationId xmlns:a16="http://schemas.microsoft.com/office/drawing/2014/main" id="{F37C9D81-E25B-4022-8B6E-8239AB65CB0E}"/>
              </a:ext>
            </a:extLst>
          </p:cNvPr>
          <p:cNvSpPr>
            <a:spLocks noGrp="1"/>
          </p:cNvSpPr>
          <p:nvPr>
            <p:ph idx="1"/>
          </p:nvPr>
        </p:nvSpPr>
        <p:spPr/>
        <p:txBody>
          <a:bodyPr>
            <a:normAutofit/>
          </a:bodyPr>
          <a:lstStyle/>
          <a:p>
            <a:r>
              <a:rPr lang="en-US" dirty="0"/>
              <a:t>Bill is approved by FCP Approving Official</a:t>
            </a:r>
          </a:p>
          <a:p>
            <a:r>
              <a:rPr lang="en-US" dirty="0"/>
              <a:t>Accounting Reviews the bill and may ask questions, send back or approve</a:t>
            </a:r>
          </a:p>
          <a:p>
            <a:pPr lvl="1"/>
            <a:r>
              <a:rPr lang="en-US" dirty="0"/>
              <a:t>Question may include:</a:t>
            </a:r>
          </a:p>
          <a:p>
            <a:pPr lvl="2"/>
            <a:r>
              <a:rPr lang="en-US" dirty="0"/>
              <a:t>What BFY is the bill to be collected in?  Use the year that the expense was made</a:t>
            </a:r>
          </a:p>
          <a:p>
            <a:pPr lvl="2"/>
            <a:r>
              <a:rPr lang="en-US" dirty="0"/>
              <a:t>What is the revenue code?  Usually, it will be one of the following 3</a:t>
            </a:r>
          </a:p>
          <a:p>
            <a:pPr lvl="3"/>
            <a:r>
              <a:rPr lang="en-US" dirty="0"/>
              <a:t>8000 – Non medical reimbursements</a:t>
            </a:r>
          </a:p>
          <a:p>
            <a:pPr lvl="3"/>
            <a:r>
              <a:rPr lang="en-US" dirty="0"/>
              <a:t>8004 - ANCILLARY MED SVC, MED RES</a:t>
            </a:r>
          </a:p>
          <a:p>
            <a:pPr lvl="3"/>
            <a:r>
              <a:rPr lang="en-US" dirty="0"/>
              <a:t>8020 - FED INTERAGENCY AGR - MED RES</a:t>
            </a:r>
          </a:p>
          <a:p>
            <a:r>
              <a:rPr lang="en-US" dirty="0"/>
              <a:t>Accounting approves the bill and the clock starts ticking</a:t>
            </a:r>
          </a:p>
          <a:p>
            <a:r>
              <a:rPr lang="en-US" dirty="0"/>
              <a:t>Deposit check through Agent Cashier</a:t>
            </a:r>
          </a:p>
          <a:p>
            <a:r>
              <a:rPr lang="en-US" dirty="0"/>
              <a:t>TDA is then processed once the collection is completed</a:t>
            </a:r>
          </a:p>
          <a:p>
            <a:pPr lvl="2"/>
            <a:endParaRPr lang="en-US" dirty="0"/>
          </a:p>
        </p:txBody>
      </p:sp>
    </p:spTree>
    <p:extLst>
      <p:ext uri="{BB962C8B-B14F-4D97-AF65-F5344CB8AC3E}">
        <p14:creationId xmlns:p14="http://schemas.microsoft.com/office/powerpoint/2010/main" val="412372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FCC1-5EE1-4082-A377-DFE0B105E182}"/>
              </a:ext>
            </a:extLst>
          </p:cNvPr>
          <p:cNvSpPr>
            <a:spLocks noGrp="1"/>
          </p:cNvSpPr>
          <p:nvPr>
            <p:ph type="title"/>
          </p:nvPr>
        </p:nvSpPr>
        <p:spPr/>
        <p:txBody>
          <a:bodyPr/>
          <a:lstStyle/>
          <a:p>
            <a:r>
              <a:rPr lang="en-US" dirty="0"/>
              <a:t>Redistribution of Funds – Guidance</a:t>
            </a:r>
          </a:p>
        </p:txBody>
      </p:sp>
      <p:sp>
        <p:nvSpPr>
          <p:cNvPr id="3" name="Content Placeholder 2">
            <a:extLst>
              <a:ext uri="{FF2B5EF4-FFF2-40B4-BE49-F238E27FC236}">
                <a16:creationId xmlns:a16="http://schemas.microsoft.com/office/drawing/2014/main" id="{8661FDFE-D0EA-408C-ADF3-072C3CF74409}"/>
              </a:ext>
            </a:extLst>
          </p:cNvPr>
          <p:cNvSpPr>
            <a:spLocks noGrp="1"/>
          </p:cNvSpPr>
          <p:nvPr>
            <p:ph idx="1"/>
          </p:nvPr>
        </p:nvSpPr>
        <p:spPr/>
        <p:txBody>
          <a:bodyPr>
            <a:normAutofit fontScale="85000" lnSpcReduction="10000"/>
          </a:bodyPr>
          <a:lstStyle/>
          <a:p>
            <a:r>
              <a:rPr lang="en-US" dirty="0"/>
              <a:t>Evaluate your Current Year balances for all studies and if you find a need to return money that you will not obligate this fiscal year, consider this guidance:</a:t>
            </a:r>
          </a:p>
          <a:p>
            <a:pPr lvl="1"/>
            <a:r>
              <a:rPr lang="en-US" dirty="0"/>
              <a:t>All services are encouraging submission of PMOs for redistribution of funds</a:t>
            </a:r>
          </a:p>
          <a:p>
            <a:pPr lvl="1"/>
            <a:r>
              <a:rPr lang="en-US" dirty="0"/>
              <a:t>Submit as soon as possible</a:t>
            </a:r>
          </a:p>
          <a:p>
            <a:pPr lvl="2"/>
            <a:r>
              <a:rPr lang="en-US" dirty="0"/>
              <a:t>RR&amp;D March 31 send directly to </a:t>
            </a:r>
            <a:r>
              <a:rPr lang="en-US" dirty="0">
                <a:hlinkClick r:id="rId2"/>
              </a:rPr>
              <a:t>Tiffany.Asqueri@VA.gov</a:t>
            </a:r>
            <a:endParaRPr lang="en-US" dirty="0"/>
          </a:p>
          <a:p>
            <a:pPr lvl="2"/>
            <a:r>
              <a:rPr lang="en-US" dirty="0"/>
              <a:t>BLR&amp;D May 31 send to </a:t>
            </a:r>
            <a:r>
              <a:rPr lang="en-US" dirty="0">
                <a:hlinkClick r:id="rId3"/>
              </a:rPr>
              <a:t>VHABLRD-CSRD@VA.GOV</a:t>
            </a:r>
            <a:endParaRPr lang="en-US" dirty="0"/>
          </a:p>
          <a:p>
            <a:pPr lvl="2"/>
            <a:r>
              <a:rPr lang="en-US" dirty="0"/>
              <a:t>CSR&amp;D Preferred March 31 send to </a:t>
            </a:r>
            <a:r>
              <a:rPr lang="en-US" dirty="0">
                <a:hlinkClick r:id="rId3"/>
              </a:rPr>
              <a:t>VHABLRD-CSRD@VA.GOV</a:t>
            </a:r>
            <a:endParaRPr lang="en-US" dirty="0"/>
          </a:p>
          <a:p>
            <a:pPr lvl="2"/>
            <a:r>
              <a:rPr lang="en-US" dirty="0"/>
              <a:t>HSR&amp;D April 15 send to </a:t>
            </a:r>
            <a:r>
              <a:rPr lang="en-US" dirty="0">
                <a:hlinkClick r:id="rId4"/>
              </a:rPr>
              <a:t>VHACOHSSRDPM@VA.GOV</a:t>
            </a:r>
            <a:endParaRPr lang="en-US" dirty="0"/>
          </a:p>
          <a:p>
            <a:pPr lvl="1"/>
            <a:r>
              <a:rPr lang="en-US" dirty="0"/>
              <a:t>If you want to request a no cost extension at the end, then you would check both the NCE and the redistribution and provide the amount of funding to pull from this year.</a:t>
            </a:r>
          </a:p>
          <a:p>
            <a:pPr lvl="1"/>
            <a:r>
              <a:rPr lang="en-US" dirty="0"/>
              <a:t>If you want to redistribute to next year or the following AND not extend the study, then just ask for a redistribution. </a:t>
            </a:r>
          </a:p>
          <a:p>
            <a:pPr lvl="1"/>
            <a:r>
              <a:rPr lang="en-US" dirty="0"/>
              <a:t>This ONLY applies to redistribution of existing funds. As described in the FAQs on the COVID share point, all other requests related to cost/no cost extensions resulting from the pandemic will only be reviewed during the last year of the award. The only exception to this timing is in the case of redistributions</a:t>
            </a:r>
          </a:p>
          <a:p>
            <a:pPr lvl="1"/>
            <a:r>
              <a:rPr lang="en-US" dirty="0"/>
              <a:t>The Primary site should submit the PMO for multi-site studies </a:t>
            </a:r>
          </a:p>
        </p:txBody>
      </p:sp>
    </p:spTree>
    <p:extLst>
      <p:ext uri="{BB962C8B-B14F-4D97-AF65-F5344CB8AC3E}">
        <p14:creationId xmlns:p14="http://schemas.microsoft.com/office/powerpoint/2010/main" val="319374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6F0A-A153-4CFB-B079-04B42E703F88}"/>
              </a:ext>
            </a:extLst>
          </p:cNvPr>
          <p:cNvSpPr>
            <a:spLocks noGrp="1"/>
          </p:cNvSpPr>
          <p:nvPr>
            <p:ph type="title"/>
          </p:nvPr>
        </p:nvSpPr>
        <p:spPr/>
        <p:txBody>
          <a:bodyPr/>
          <a:lstStyle/>
          <a:p>
            <a:r>
              <a:rPr lang="en-US" dirty="0"/>
              <a:t>University Bills (0161R1) </a:t>
            </a:r>
          </a:p>
        </p:txBody>
      </p:sp>
      <p:sp>
        <p:nvSpPr>
          <p:cNvPr id="3" name="Content Placeholder 2">
            <a:extLst>
              <a:ext uri="{FF2B5EF4-FFF2-40B4-BE49-F238E27FC236}">
                <a16:creationId xmlns:a16="http://schemas.microsoft.com/office/drawing/2014/main" id="{A7B84B02-37E7-47F8-92E8-3189FA07A246}"/>
              </a:ext>
            </a:extLst>
          </p:cNvPr>
          <p:cNvSpPr>
            <a:spLocks noGrp="1"/>
          </p:cNvSpPr>
          <p:nvPr>
            <p:ph idx="1"/>
          </p:nvPr>
        </p:nvSpPr>
        <p:spPr/>
        <p:txBody>
          <a:bodyPr>
            <a:normAutofit/>
          </a:bodyPr>
          <a:lstStyle/>
          <a:p>
            <a:r>
              <a:rPr lang="en-US" dirty="0"/>
              <a:t>Bills of Collection occur to the University when the research appropriation should be reimbursed by the University for costs incurred. </a:t>
            </a:r>
          </a:p>
          <a:p>
            <a:r>
              <a:rPr lang="en-US" dirty="0"/>
              <a:t>Examples include salary, animal per diems, core services etc. </a:t>
            </a:r>
          </a:p>
          <a:p>
            <a:r>
              <a:rPr lang="en-US" dirty="0"/>
              <a:t>To initiate a bill of collection, you must have the </a:t>
            </a:r>
            <a:r>
              <a:rPr lang="en-US" b="1" dirty="0"/>
              <a:t>billing menu </a:t>
            </a:r>
            <a:r>
              <a:rPr lang="en-US" dirty="0"/>
              <a:t>in </a:t>
            </a:r>
            <a:r>
              <a:rPr lang="en-US" dirty="0" err="1"/>
              <a:t>ViSTA</a:t>
            </a:r>
            <a:r>
              <a:rPr lang="en-US" dirty="0"/>
              <a:t>. The entity being billed must be </a:t>
            </a:r>
            <a:r>
              <a:rPr lang="en-US" dirty="0" err="1"/>
              <a:t>vendorized</a:t>
            </a:r>
            <a:r>
              <a:rPr lang="en-US" dirty="0"/>
              <a:t> in the VA system. </a:t>
            </a:r>
          </a:p>
          <a:p>
            <a:r>
              <a:rPr lang="en-US" dirty="0"/>
              <a:t>If you are billing to the University, be sure to bill to your 0161R1 fund control point. </a:t>
            </a:r>
          </a:p>
          <a:p>
            <a:r>
              <a:rPr lang="en-US" dirty="0"/>
              <a:t>All reimbursements from your affiliate should come through the 0161R1 fund.  These are sent through a TDA each month.  You should not be depositing checks from the affiliate directly into a fund control point.</a:t>
            </a:r>
          </a:p>
        </p:txBody>
      </p:sp>
    </p:spTree>
    <p:extLst>
      <p:ext uri="{BB962C8B-B14F-4D97-AF65-F5344CB8AC3E}">
        <p14:creationId xmlns:p14="http://schemas.microsoft.com/office/powerpoint/2010/main" val="3783897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FE2B-EBF7-4EFB-862D-5E1B2E49B806}"/>
              </a:ext>
            </a:extLst>
          </p:cNvPr>
          <p:cNvSpPr>
            <a:spLocks noGrp="1"/>
          </p:cNvSpPr>
          <p:nvPr>
            <p:ph type="title"/>
          </p:nvPr>
        </p:nvSpPr>
        <p:spPr/>
        <p:txBody>
          <a:bodyPr/>
          <a:lstStyle/>
          <a:p>
            <a:r>
              <a:rPr lang="en-US" dirty="0"/>
              <a:t>University Bills (0161R1) – cont.</a:t>
            </a:r>
          </a:p>
        </p:txBody>
      </p:sp>
      <p:sp>
        <p:nvSpPr>
          <p:cNvPr id="3" name="Content Placeholder 2">
            <a:extLst>
              <a:ext uri="{FF2B5EF4-FFF2-40B4-BE49-F238E27FC236}">
                <a16:creationId xmlns:a16="http://schemas.microsoft.com/office/drawing/2014/main" id="{D268CA07-AF6A-4A46-8158-685894F98E33}"/>
              </a:ext>
            </a:extLst>
          </p:cNvPr>
          <p:cNvSpPr>
            <a:spLocks noGrp="1"/>
          </p:cNvSpPr>
          <p:nvPr>
            <p:ph idx="1"/>
          </p:nvPr>
        </p:nvSpPr>
        <p:spPr/>
        <p:txBody>
          <a:bodyPr/>
          <a:lstStyle/>
          <a:p>
            <a:r>
              <a:rPr lang="en-US" dirty="0"/>
              <a:t>Once reimbursements are deposited into the 0161R1 fund, you need to request a cost transfer to move those funds into the FCP where the expenses originally occurred.  This should be done throughout the fiscal year so you are not doing one cost transfer at the end.</a:t>
            </a:r>
          </a:p>
          <a:p>
            <a:r>
              <a:rPr lang="en-US" dirty="0"/>
              <a:t>Documentation – An MOU agreement with your affiliate should be in place for the expenses that you are billing.</a:t>
            </a:r>
          </a:p>
        </p:txBody>
      </p:sp>
    </p:spTree>
    <p:extLst>
      <p:ext uri="{BB962C8B-B14F-4D97-AF65-F5344CB8AC3E}">
        <p14:creationId xmlns:p14="http://schemas.microsoft.com/office/powerpoint/2010/main" val="62728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1CF75-CEEC-43E8-B6CF-6D25D9510C1B}"/>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72757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E49B86-8F6F-49C3-A70E-43C1091FA848}"/>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603864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E78B-FFE4-4534-96C5-57137F86F307}"/>
              </a:ext>
            </a:extLst>
          </p:cNvPr>
          <p:cNvSpPr>
            <a:spLocks noGrp="1"/>
          </p:cNvSpPr>
          <p:nvPr>
            <p:ph type="title"/>
          </p:nvPr>
        </p:nvSpPr>
        <p:spPr/>
        <p:txBody>
          <a:bodyPr/>
          <a:lstStyle/>
          <a:p>
            <a:r>
              <a:rPr lang="en-US" dirty="0"/>
              <a:t>Interagency Agreements</a:t>
            </a:r>
          </a:p>
        </p:txBody>
      </p:sp>
      <p:sp>
        <p:nvSpPr>
          <p:cNvPr id="3" name="Content Placeholder 2">
            <a:extLst>
              <a:ext uri="{FF2B5EF4-FFF2-40B4-BE49-F238E27FC236}">
                <a16:creationId xmlns:a16="http://schemas.microsoft.com/office/drawing/2014/main" id="{0AC7ECCA-8CA2-42E9-91D3-9B3E32530FF6}"/>
              </a:ext>
            </a:extLst>
          </p:cNvPr>
          <p:cNvSpPr>
            <a:spLocks noGrp="1"/>
          </p:cNvSpPr>
          <p:nvPr>
            <p:ph idx="1"/>
          </p:nvPr>
        </p:nvSpPr>
        <p:spPr/>
        <p:txBody>
          <a:bodyPr>
            <a:normAutofit lnSpcReduction="10000"/>
          </a:bodyPr>
          <a:lstStyle/>
          <a:p>
            <a:r>
              <a:rPr lang="en-US" dirty="0"/>
              <a:t>Used for collaborative research with Federal Institutions</a:t>
            </a:r>
          </a:p>
          <a:p>
            <a:r>
              <a:rPr lang="en-US" dirty="0"/>
              <a:t>Requires Treasury Form 7600 which can be multi year and delineates if funds will be advanced</a:t>
            </a:r>
          </a:p>
          <a:p>
            <a:pPr lvl="1"/>
            <a:r>
              <a:rPr lang="en-US" dirty="0"/>
              <a:t>General Terms &amp; Conditions (form 7600A) and Order Requirements (form 7600B).  Updated September 2020</a:t>
            </a:r>
          </a:p>
          <a:p>
            <a:r>
              <a:rPr lang="en-US" dirty="0"/>
              <a:t>Signatories</a:t>
            </a:r>
          </a:p>
          <a:p>
            <a:pPr lvl="1"/>
            <a:r>
              <a:rPr lang="en-US" dirty="0"/>
              <a:t>7600A is signed by the Agency Official, so the MCD.</a:t>
            </a:r>
          </a:p>
          <a:p>
            <a:pPr lvl="1"/>
            <a:r>
              <a:rPr lang="en-US" dirty="0"/>
              <a:t>7600B is signed by both the MCD and ORD/Director of Finance.</a:t>
            </a:r>
          </a:p>
          <a:p>
            <a:r>
              <a:rPr lang="en-US"/>
              <a:t>Requires </a:t>
            </a:r>
            <a:r>
              <a:rPr lang="en-US" dirty="0"/>
              <a:t>loading into the repository </a:t>
            </a:r>
          </a:p>
          <a:p>
            <a:r>
              <a:rPr lang="en-US" dirty="0"/>
              <a:t>Billings done by the facility</a:t>
            </a:r>
          </a:p>
          <a:p>
            <a:r>
              <a:rPr lang="en-US" dirty="0"/>
              <a:t>Accounting will create and IPAC to move the money from agency to VA</a:t>
            </a:r>
          </a:p>
          <a:p>
            <a:endParaRPr lang="en-US" dirty="0"/>
          </a:p>
        </p:txBody>
      </p:sp>
    </p:spTree>
    <p:extLst>
      <p:ext uri="{BB962C8B-B14F-4D97-AF65-F5344CB8AC3E}">
        <p14:creationId xmlns:p14="http://schemas.microsoft.com/office/powerpoint/2010/main" val="2726147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FFA7-1470-4B60-BBC9-C919A519C6B8}"/>
              </a:ext>
            </a:extLst>
          </p:cNvPr>
          <p:cNvSpPr>
            <a:spLocks noGrp="1"/>
          </p:cNvSpPr>
          <p:nvPr>
            <p:ph type="title"/>
          </p:nvPr>
        </p:nvSpPr>
        <p:spPr/>
        <p:txBody>
          <a:bodyPr/>
          <a:lstStyle/>
          <a:p>
            <a:r>
              <a:rPr lang="en-US" dirty="0"/>
              <a:t>Billing	</a:t>
            </a:r>
          </a:p>
        </p:txBody>
      </p:sp>
      <p:sp>
        <p:nvSpPr>
          <p:cNvPr id="3" name="Content Placeholder 2">
            <a:extLst>
              <a:ext uri="{FF2B5EF4-FFF2-40B4-BE49-F238E27FC236}">
                <a16:creationId xmlns:a16="http://schemas.microsoft.com/office/drawing/2014/main" id="{4C609D4E-AEAD-4AD1-BCB2-3F7E2848D61C}"/>
              </a:ext>
            </a:extLst>
          </p:cNvPr>
          <p:cNvSpPr>
            <a:spLocks noGrp="1"/>
          </p:cNvSpPr>
          <p:nvPr>
            <p:ph idx="1"/>
          </p:nvPr>
        </p:nvSpPr>
        <p:spPr/>
        <p:txBody>
          <a:bodyPr/>
          <a:lstStyle/>
          <a:p>
            <a:r>
              <a:rPr lang="en-US" dirty="0"/>
              <a:t>Similar process to bills above</a:t>
            </a:r>
          </a:p>
          <a:p>
            <a:r>
              <a:rPr lang="en-US" dirty="0"/>
              <a:t>When entering need to have the agency </a:t>
            </a:r>
            <a:r>
              <a:rPr lang="en-US" dirty="0" err="1"/>
              <a:t>vendorized</a:t>
            </a:r>
            <a:endParaRPr lang="en-US" dirty="0"/>
          </a:p>
          <a:p>
            <a:r>
              <a:rPr lang="en-US" dirty="0"/>
              <a:t>Use Form Type 1081 (Federal Agencies – Reimbursable)</a:t>
            </a:r>
          </a:p>
          <a:p>
            <a:r>
              <a:rPr lang="en-US" dirty="0"/>
              <a:t>Accounting will require copy of the signed 7600</a:t>
            </a:r>
          </a:p>
          <a:p>
            <a:r>
              <a:rPr lang="en-US" dirty="0"/>
              <a:t>TDA will be sent by ORD </a:t>
            </a:r>
          </a:p>
          <a:p>
            <a:endParaRPr lang="en-US" dirty="0"/>
          </a:p>
        </p:txBody>
      </p:sp>
    </p:spTree>
    <p:extLst>
      <p:ext uri="{BB962C8B-B14F-4D97-AF65-F5344CB8AC3E}">
        <p14:creationId xmlns:p14="http://schemas.microsoft.com/office/powerpoint/2010/main" val="246585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F033-ECBA-4EC5-9719-C1D99C33A22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3A4CE8E-824A-4106-91D5-6D2761596B74}"/>
              </a:ext>
            </a:extLst>
          </p:cNvPr>
          <p:cNvSpPr>
            <a:spLocks noGrp="1"/>
          </p:cNvSpPr>
          <p:nvPr>
            <p:ph idx="1"/>
          </p:nvPr>
        </p:nvSpPr>
        <p:spPr/>
        <p:txBody>
          <a:bodyPr/>
          <a:lstStyle/>
          <a:p>
            <a:r>
              <a:rPr lang="en-US" dirty="0">
                <a:hlinkClick r:id="rId3"/>
              </a:rPr>
              <a:t>Reimbursable Policies - Financial Management System Services (va.gov)</a:t>
            </a:r>
            <a:endParaRPr lang="en-US" dirty="0"/>
          </a:p>
          <a:p>
            <a:r>
              <a:rPr lang="en-US" dirty="0"/>
              <a:t>Finance Alerts</a:t>
            </a:r>
          </a:p>
          <a:p>
            <a:r>
              <a:rPr lang="en-US" dirty="0"/>
              <a:t>FSC Trainings</a:t>
            </a:r>
          </a:p>
          <a:p>
            <a:endParaRPr lang="en-US" dirty="0"/>
          </a:p>
        </p:txBody>
      </p:sp>
      <p:graphicFrame>
        <p:nvGraphicFramePr>
          <p:cNvPr id="6" name="Object 5">
            <a:extLst>
              <a:ext uri="{FF2B5EF4-FFF2-40B4-BE49-F238E27FC236}">
                <a16:creationId xmlns:a16="http://schemas.microsoft.com/office/drawing/2014/main" id="{4D3260DD-BC0D-486A-ACE8-E12D15B2AD24}"/>
              </a:ext>
            </a:extLst>
          </p:cNvPr>
          <p:cNvGraphicFramePr>
            <a:graphicFrameLocks noChangeAspect="1"/>
          </p:cNvGraphicFramePr>
          <p:nvPr>
            <p:extLst>
              <p:ext uri="{D42A27DB-BD31-4B8C-83A1-F6EECF244321}">
                <p14:modId xmlns:p14="http://schemas.microsoft.com/office/powerpoint/2010/main" val="352018774"/>
              </p:ext>
            </p:extLst>
          </p:nvPr>
        </p:nvGraphicFramePr>
        <p:xfrm>
          <a:off x="7582437" y="2489437"/>
          <a:ext cx="1451876" cy="1879125"/>
        </p:xfrm>
        <a:graphic>
          <a:graphicData uri="http://schemas.openxmlformats.org/presentationml/2006/ole">
            <mc:AlternateContent xmlns:mc="http://schemas.openxmlformats.org/markup-compatibility/2006">
              <mc:Choice xmlns:v="urn:schemas-microsoft-com:vml" Requires="v">
                <p:oleObj spid="_x0000_s1060" name="Acrobat Document" r:id="rId4" imgW="5828911" imgH="7543536" progId="Acrobat.Document.DC">
                  <p:embed/>
                </p:oleObj>
              </mc:Choice>
              <mc:Fallback>
                <p:oleObj name="Acrobat Document" r:id="rId4" imgW="5828911" imgH="7543536" progId="Acrobat.Document.DC">
                  <p:embed/>
                  <p:pic>
                    <p:nvPicPr>
                      <p:cNvPr id="0" name=""/>
                      <p:cNvPicPr/>
                      <p:nvPr/>
                    </p:nvPicPr>
                    <p:blipFill>
                      <a:blip r:embed="rId5"/>
                      <a:stretch>
                        <a:fillRect/>
                      </a:stretch>
                    </p:blipFill>
                    <p:spPr>
                      <a:xfrm>
                        <a:off x="7582437" y="2489437"/>
                        <a:ext cx="1451876" cy="18791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87A975B-DC0B-42BE-8442-AF0C5F60CCE5}"/>
              </a:ext>
            </a:extLst>
          </p:cNvPr>
          <p:cNvGraphicFramePr>
            <a:graphicFrameLocks noChangeAspect="1"/>
          </p:cNvGraphicFramePr>
          <p:nvPr>
            <p:extLst>
              <p:ext uri="{D42A27DB-BD31-4B8C-83A1-F6EECF244321}">
                <p14:modId xmlns:p14="http://schemas.microsoft.com/office/powerpoint/2010/main" val="1019873261"/>
              </p:ext>
            </p:extLst>
          </p:nvPr>
        </p:nvGraphicFramePr>
        <p:xfrm>
          <a:off x="9374602" y="2489437"/>
          <a:ext cx="1322365" cy="1711502"/>
        </p:xfrm>
        <a:graphic>
          <a:graphicData uri="http://schemas.openxmlformats.org/presentationml/2006/ole">
            <mc:AlternateContent xmlns:mc="http://schemas.openxmlformats.org/markup-compatibility/2006">
              <mc:Choice xmlns:v="urn:schemas-microsoft-com:vml" Requires="v">
                <p:oleObj spid="_x0000_s1061" name="Acrobat Document" r:id="rId6" imgW="5828911" imgH="7543536" progId="Acrobat.Document.DC">
                  <p:embed/>
                </p:oleObj>
              </mc:Choice>
              <mc:Fallback>
                <p:oleObj name="Acrobat Document" r:id="rId6" imgW="5828911" imgH="7543536" progId="Acrobat.Document.DC">
                  <p:embed/>
                  <p:pic>
                    <p:nvPicPr>
                      <p:cNvPr id="0" name=""/>
                      <p:cNvPicPr/>
                      <p:nvPr/>
                    </p:nvPicPr>
                    <p:blipFill>
                      <a:blip r:embed="rId7"/>
                      <a:stretch>
                        <a:fillRect/>
                      </a:stretch>
                    </p:blipFill>
                    <p:spPr>
                      <a:xfrm>
                        <a:off x="9374602" y="2489437"/>
                        <a:ext cx="1322365" cy="171150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7A926B7-2B72-48FC-A38D-B4A27AB5C7B1}"/>
              </a:ext>
            </a:extLst>
          </p:cNvPr>
          <p:cNvGraphicFramePr>
            <a:graphicFrameLocks noChangeAspect="1"/>
          </p:cNvGraphicFramePr>
          <p:nvPr>
            <p:extLst>
              <p:ext uri="{D42A27DB-BD31-4B8C-83A1-F6EECF244321}">
                <p14:modId xmlns:p14="http://schemas.microsoft.com/office/powerpoint/2010/main" val="72944200"/>
              </p:ext>
            </p:extLst>
          </p:nvPr>
        </p:nvGraphicFramePr>
        <p:xfrm>
          <a:off x="1022408" y="4001294"/>
          <a:ext cx="3340667" cy="1879125"/>
        </p:xfrm>
        <a:graphic>
          <a:graphicData uri="http://schemas.openxmlformats.org/presentationml/2006/ole">
            <mc:AlternateContent xmlns:mc="http://schemas.openxmlformats.org/markup-compatibility/2006">
              <mc:Choice xmlns:v="urn:schemas-microsoft-com:vml" Requires="v">
                <p:oleObj spid="_x0000_s1062" name="Acrobat Document" r:id="rId8" imgW="9143596" imgH="5143474" progId="Acrobat.Document.DC">
                  <p:embed/>
                </p:oleObj>
              </mc:Choice>
              <mc:Fallback>
                <p:oleObj name="Acrobat Document" r:id="rId8" imgW="9143596" imgH="5143474" progId="Acrobat.Document.DC">
                  <p:embed/>
                  <p:pic>
                    <p:nvPicPr>
                      <p:cNvPr id="0" name=""/>
                      <p:cNvPicPr/>
                      <p:nvPr/>
                    </p:nvPicPr>
                    <p:blipFill>
                      <a:blip r:embed="rId9"/>
                      <a:stretch>
                        <a:fillRect/>
                      </a:stretch>
                    </p:blipFill>
                    <p:spPr>
                      <a:xfrm>
                        <a:off x="1022408" y="4001294"/>
                        <a:ext cx="3340667" cy="1879125"/>
                      </a:xfrm>
                      <a:prstGeom prst="rect">
                        <a:avLst/>
                      </a:prstGeom>
                    </p:spPr>
                  </p:pic>
                </p:oleObj>
              </mc:Fallback>
            </mc:AlternateContent>
          </a:graphicData>
        </a:graphic>
      </p:graphicFrame>
    </p:spTree>
    <p:extLst>
      <p:ext uri="{BB962C8B-B14F-4D97-AF65-F5344CB8AC3E}">
        <p14:creationId xmlns:p14="http://schemas.microsoft.com/office/powerpoint/2010/main" val="3110283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084C7-649F-47C2-B444-6035B99A62B4}"/>
              </a:ext>
            </a:extLst>
          </p:cNvPr>
          <p:cNvSpPr>
            <a:spLocks noGrp="1"/>
          </p:cNvSpPr>
          <p:nvPr>
            <p:ph type="ctrTitle"/>
          </p:nvPr>
        </p:nvSpPr>
        <p:spPr/>
        <p:txBody>
          <a:bodyPr/>
          <a:lstStyle/>
          <a:p>
            <a:r>
              <a:rPr lang="en-US" dirty="0">
                <a:solidFill>
                  <a:schemeClr val="tx1"/>
                </a:solidFill>
              </a:rPr>
              <a:t>Questions??</a:t>
            </a:r>
          </a:p>
        </p:txBody>
      </p:sp>
    </p:spTree>
    <p:extLst>
      <p:ext uri="{BB962C8B-B14F-4D97-AF65-F5344CB8AC3E}">
        <p14:creationId xmlns:p14="http://schemas.microsoft.com/office/powerpoint/2010/main" val="1506588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a:extLst>
              <a:ext uri="{FF2B5EF4-FFF2-40B4-BE49-F238E27FC236}">
                <a16:creationId xmlns:a16="http://schemas.microsoft.com/office/drawing/2014/main" id="{FAB42485-3ABD-4505-8CCB-E4BACEDD1146}"/>
              </a:ext>
            </a:extLst>
          </p:cNvPr>
          <p:cNvSpPr>
            <a:spLocks noGrp="1" noChangeArrowheads="1"/>
          </p:cNvSpPr>
          <p:nvPr>
            <p:ph type="title"/>
          </p:nvPr>
        </p:nvSpPr>
        <p:spPr>
          <a:xfrm>
            <a:off x="2152650" y="119064"/>
            <a:ext cx="7886700" cy="752475"/>
          </a:xfrm>
        </p:spPr>
        <p:txBody>
          <a:bodyPr/>
          <a:lstStyle/>
          <a:p>
            <a:r>
              <a:rPr lang="en-US" altLang="en-US" sz="4800"/>
              <a:t>Availability of Recording</a:t>
            </a:r>
          </a:p>
        </p:txBody>
      </p:sp>
      <p:sp>
        <p:nvSpPr>
          <p:cNvPr id="366595" name="Content Placeholder 2">
            <a:extLst>
              <a:ext uri="{FF2B5EF4-FFF2-40B4-BE49-F238E27FC236}">
                <a16:creationId xmlns:a16="http://schemas.microsoft.com/office/drawing/2014/main" id="{479F631E-A310-41B4-9577-AAC55A78FF67}"/>
              </a:ext>
            </a:extLst>
          </p:cNvPr>
          <p:cNvSpPr>
            <a:spLocks noGrp="1" noChangeArrowheads="1"/>
          </p:cNvSpPr>
          <p:nvPr>
            <p:ph idx="1"/>
          </p:nvPr>
        </p:nvSpPr>
        <p:spPr>
          <a:xfrm>
            <a:off x="914401" y="1295400"/>
            <a:ext cx="9236076" cy="3587885"/>
          </a:xfrm>
        </p:spPr>
        <p:txBody>
          <a:bodyPr>
            <a:noAutofit/>
          </a:bodyPr>
          <a:lstStyle/>
          <a:p>
            <a:pPr marL="342900" indent="-342900"/>
            <a:r>
              <a:rPr lang="en-US" altLang="en-US" sz="2800" dirty="0"/>
              <a:t>A recording of this session and the associated handouts will be available on ORPP&amp;E’s Education and Training website approximately one-week post-webinar</a:t>
            </a:r>
          </a:p>
          <a:p>
            <a:pPr marL="342900" indent="-342900"/>
            <a:r>
              <a:rPr lang="en-US" altLang="en-US" sz="2800" dirty="0"/>
              <a:t>An archive of all ORPP&amp;E-hosted webinars can be found here:  </a:t>
            </a:r>
            <a:r>
              <a:rPr lang="en-US" altLang="en-US" sz="2800" dirty="0">
                <a:hlinkClick r:id="rId2"/>
              </a:rPr>
              <a:t>https://www.research.va.gov/programs/orppe/education/webinars/archives.cfm</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E7A-A455-4C12-B5FC-CC9AAB599197}"/>
              </a:ext>
            </a:extLst>
          </p:cNvPr>
          <p:cNvSpPr>
            <a:spLocks noGrp="1"/>
          </p:cNvSpPr>
          <p:nvPr>
            <p:ph type="title"/>
          </p:nvPr>
        </p:nvSpPr>
        <p:spPr/>
        <p:txBody>
          <a:bodyPr/>
          <a:lstStyle/>
          <a:p>
            <a:r>
              <a:rPr lang="en-US" dirty="0"/>
              <a:t>Redistribution of Funds – Project Modification</a:t>
            </a:r>
          </a:p>
        </p:txBody>
      </p:sp>
      <p:sp>
        <p:nvSpPr>
          <p:cNvPr id="5" name="Content Placeholder 2">
            <a:extLst>
              <a:ext uri="{FF2B5EF4-FFF2-40B4-BE49-F238E27FC236}">
                <a16:creationId xmlns:a16="http://schemas.microsoft.com/office/drawing/2014/main" id="{4F14EFBC-A772-4BFE-9362-65466C6D96A9}"/>
              </a:ext>
            </a:extLst>
          </p:cNvPr>
          <p:cNvSpPr>
            <a:spLocks noGrp="1"/>
          </p:cNvSpPr>
          <p:nvPr>
            <p:ph idx="1"/>
          </p:nvPr>
        </p:nvSpPr>
        <p:spPr>
          <a:xfrm>
            <a:off x="670249" y="1820862"/>
            <a:ext cx="10515600" cy="4351338"/>
          </a:xfrm>
        </p:spPr>
        <p:txBody>
          <a:bodyPr/>
          <a:lstStyle/>
          <a:p>
            <a:r>
              <a:rPr lang="en-US" dirty="0"/>
              <a:t>Keep it simple.  A short justification and the bottom-line redistribution amounts from FY 21 to future FY will suffice.</a:t>
            </a:r>
          </a:p>
          <a:p>
            <a:r>
              <a:rPr lang="en-US" dirty="0"/>
              <a:t>It is helpful but not necessary to have the amounts to be withdrawn by budget category (i.e., salary, travel, equipment, all other) and in what FY(s) to return the funds by budget category. </a:t>
            </a:r>
            <a:r>
              <a:rPr lang="en-US" b="1" dirty="0"/>
              <a:t>(Required only for RR&amp;D)</a:t>
            </a:r>
          </a:p>
          <a:p>
            <a:endParaRPr lang="en-US" dirty="0"/>
          </a:p>
        </p:txBody>
      </p:sp>
      <p:pic>
        <p:nvPicPr>
          <p:cNvPr id="10" name="Picture 9" descr="Text&#10;&#10;Description automatically generated">
            <a:extLst>
              <a:ext uri="{FF2B5EF4-FFF2-40B4-BE49-F238E27FC236}">
                <a16:creationId xmlns:a16="http://schemas.microsoft.com/office/drawing/2014/main" id="{BAA64E9C-4D39-4DCE-8CCB-E6FB08162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661" y="3996531"/>
            <a:ext cx="7855553" cy="1947791"/>
          </a:xfrm>
          <a:prstGeom prst="rect">
            <a:avLst/>
          </a:prstGeom>
        </p:spPr>
      </p:pic>
    </p:spTree>
    <p:extLst>
      <p:ext uri="{BB962C8B-B14F-4D97-AF65-F5344CB8AC3E}">
        <p14:creationId xmlns:p14="http://schemas.microsoft.com/office/powerpoint/2010/main" val="63956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5708-4919-402B-8045-E058752E5E14}"/>
              </a:ext>
            </a:extLst>
          </p:cNvPr>
          <p:cNvSpPr>
            <a:spLocks noGrp="1"/>
          </p:cNvSpPr>
          <p:nvPr>
            <p:ph type="title"/>
          </p:nvPr>
        </p:nvSpPr>
        <p:spPr/>
        <p:txBody>
          <a:bodyPr/>
          <a:lstStyle/>
          <a:p>
            <a:r>
              <a:rPr lang="en-US" dirty="0"/>
              <a:t>Dunlow Musing</a:t>
            </a:r>
          </a:p>
        </p:txBody>
      </p:sp>
      <p:sp>
        <p:nvSpPr>
          <p:cNvPr id="3" name="Content Placeholder 2">
            <a:extLst>
              <a:ext uri="{FF2B5EF4-FFF2-40B4-BE49-F238E27FC236}">
                <a16:creationId xmlns:a16="http://schemas.microsoft.com/office/drawing/2014/main" id="{D276FF78-DEC6-4F70-81EA-0348D44306BC}"/>
              </a:ext>
            </a:extLst>
          </p:cNvPr>
          <p:cNvSpPr>
            <a:spLocks noGrp="1"/>
          </p:cNvSpPr>
          <p:nvPr>
            <p:ph idx="1"/>
          </p:nvPr>
        </p:nvSpPr>
        <p:spPr/>
        <p:txBody>
          <a:bodyPr/>
          <a:lstStyle/>
          <a:p>
            <a:r>
              <a:rPr lang="en-US" dirty="0"/>
              <a:t>Current year New expenditure reporting module (RAFT)</a:t>
            </a:r>
          </a:p>
          <a:p>
            <a:r>
              <a:rPr lang="en-US" dirty="0"/>
              <a:t>Prior year balances</a:t>
            </a:r>
          </a:p>
          <a:p>
            <a:r>
              <a:rPr lang="en-US" dirty="0"/>
              <a:t>X2 fund balances (transfer them)</a:t>
            </a:r>
          </a:p>
          <a:p>
            <a:r>
              <a:rPr lang="en-US" dirty="0"/>
              <a:t>R1 fund balances (transfer them)</a:t>
            </a:r>
          </a:p>
          <a:p>
            <a:endParaRPr lang="en-US" dirty="0"/>
          </a:p>
        </p:txBody>
      </p:sp>
    </p:spTree>
    <p:extLst>
      <p:ext uri="{BB962C8B-B14F-4D97-AF65-F5344CB8AC3E}">
        <p14:creationId xmlns:p14="http://schemas.microsoft.com/office/powerpoint/2010/main" val="336472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EE16-654B-4837-ACF0-F6BDFE5C576F}"/>
              </a:ext>
            </a:extLst>
          </p:cNvPr>
          <p:cNvSpPr>
            <a:spLocks noGrp="1"/>
          </p:cNvSpPr>
          <p:nvPr>
            <p:ph type="title"/>
          </p:nvPr>
        </p:nvSpPr>
        <p:spPr/>
        <p:txBody>
          <a:bodyPr/>
          <a:lstStyle/>
          <a:p>
            <a:r>
              <a:rPr lang="en-US" dirty="0"/>
              <a:t>Expenditure Transfers (EW)</a:t>
            </a:r>
          </a:p>
        </p:txBody>
      </p:sp>
      <p:sp>
        <p:nvSpPr>
          <p:cNvPr id="3" name="Content Placeholder 2">
            <a:extLst>
              <a:ext uri="{FF2B5EF4-FFF2-40B4-BE49-F238E27FC236}">
                <a16:creationId xmlns:a16="http://schemas.microsoft.com/office/drawing/2014/main" id="{4B97FCBC-4FD1-4990-AED0-96B1A084A255}"/>
              </a:ext>
            </a:extLst>
          </p:cNvPr>
          <p:cNvSpPr>
            <a:spLocks noGrp="1"/>
          </p:cNvSpPr>
          <p:nvPr>
            <p:ph idx="1"/>
          </p:nvPr>
        </p:nvSpPr>
        <p:spPr/>
        <p:txBody>
          <a:bodyPr/>
          <a:lstStyle/>
          <a:p>
            <a:r>
              <a:rPr lang="en-US" dirty="0"/>
              <a:t>Basic premise is to move the cost from one Control Point to another.</a:t>
            </a:r>
          </a:p>
          <a:p>
            <a:pPr lvl="1"/>
            <a:r>
              <a:rPr lang="en-US" dirty="0"/>
              <a:t>Could be across programs, fiscal years or appropriations</a:t>
            </a:r>
          </a:p>
          <a:p>
            <a:r>
              <a:rPr lang="en-US" dirty="0"/>
              <a:t>High number of them are for salary costs but there are cases for services and even purchase obligations</a:t>
            </a:r>
          </a:p>
          <a:p>
            <a:r>
              <a:rPr lang="en-US" dirty="0"/>
              <a:t>Dependent on your station budget and accounting</a:t>
            </a:r>
          </a:p>
          <a:p>
            <a:pPr lvl="1"/>
            <a:r>
              <a:rPr lang="en-US" dirty="0"/>
              <a:t>Salary transfers are usually handled by Budget</a:t>
            </a:r>
          </a:p>
          <a:p>
            <a:pPr lvl="1"/>
            <a:r>
              <a:rPr lang="en-US" dirty="0"/>
              <a:t>Purchases and other types of orders are usually handled by accounting</a:t>
            </a:r>
          </a:p>
          <a:p>
            <a:pPr marL="457200" lvl="1" indent="0">
              <a:buNone/>
            </a:pPr>
            <a:endParaRPr lang="en-US" dirty="0"/>
          </a:p>
          <a:p>
            <a:endParaRPr lang="en-US" dirty="0"/>
          </a:p>
        </p:txBody>
      </p:sp>
    </p:spTree>
    <p:extLst>
      <p:ext uri="{BB962C8B-B14F-4D97-AF65-F5344CB8AC3E}">
        <p14:creationId xmlns:p14="http://schemas.microsoft.com/office/powerpoint/2010/main" val="208169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66DB-60EA-4824-8964-7C3BBC9FD154}"/>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39FB8C2A-1D97-4731-BBF2-90D277B7F330}"/>
              </a:ext>
            </a:extLst>
          </p:cNvPr>
          <p:cNvSpPr>
            <a:spLocks noGrp="1"/>
          </p:cNvSpPr>
          <p:nvPr>
            <p:ph idx="1"/>
          </p:nvPr>
        </p:nvSpPr>
        <p:spPr/>
        <p:txBody>
          <a:bodyPr/>
          <a:lstStyle/>
          <a:p>
            <a:r>
              <a:rPr lang="en-US" dirty="0"/>
              <a:t>Salary </a:t>
            </a:r>
          </a:p>
          <a:p>
            <a:pPr lvl="1"/>
            <a:r>
              <a:rPr lang="en-US" dirty="0"/>
              <a:t>You have a balance in Prior Year funds</a:t>
            </a:r>
          </a:p>
          <a:p>
            <a:pPr lvl="1"/>
            <a:r>
              <a:rPr lang="en-US" dirty="0"/>
              <a:t>You have incurred costs in current year funds that you wish to transfer the expense to prior year funds</a:t>
            </a:r>
          </a:p>
          <a:p>
            <a:pPr lvl="2"/>
            <a:r>
              <a:rPr lang="en-US" dirty="0"/>
              <a:t>Assuming you have a zero or positive balance in all other</a:t>
            </a:r>
          </a:p>
          <a:p>
            <a:pPr lvl="2"/>
            <a:r>
              <a:rPr lang="en-US" dirty="0"/>
              <a:t>Request to EW From 005 to 005PY $98,076.29 for salaries incurred in PP2 </a:t>
            </a:r>
          </a:p>
          <a:p>
            <a:pPr lvl="2"/>
            <a:r>
              <a:rPr lang="en-US" dirty="0"/>
              <a:t>Provide a listing of the employees and the cost to research</a:t>
            </a:r>
          </a:p>
          <a:p>
            <a:pPr lvl="2"/>
            <a:r>
              <a:rPr lang="en-US" dirty="0"/>
              <a:t>Source – VSSC &gt; Finance &gt; Budget Distribution &gt; Status of Allowance</a:t>
            </a:r>
          </a:p>
          <a:p>
            <a:pPr lvl="2"/>
            <a:endParaRPr lang="en-US" dirty="0"/>
          </a:p>
          <a:p>
            <a:pPr lvl="2"/>
            <a:endParaRPr lang="en-US" dirty="0"/>
          </a:p>
        </p:txBody>
      </p:sp>
      <p:pic>
        <p:nvPicPr>
          <p:cNvPr id="4" name="Picture 3">
            <a:extLst>
              <a:ext uri="{FF2B5EF4-FFF2-40B4-BE49-F238E27FC236}">
                <a16:creationId xmlns:a16="http://schemas.microsoft.com/office/drawing/2014/main" id="{826C0BBE-C050-42C9-8D1F-57FF10A5C667}"/>
              </a:ext>
            </a:extLst>
          </p:cNvPr>
          <p:cNvPicPr>
            <a:picLocks noChangeAspect="1"/>
          </p:cNvPicPr>
          <p:nvPr/>
        </p:nvPicPr>
        <p:blipFill>
          <a:blip r:embed="rId2"/>
          <a:stretch>
            <a:fillRect/>
          </a:stretch>
        </p:blipFill>
        <p:spPr>
          <a:xfrm>
            <a:off x="514350" y="4083650"/>
            <a:ext cx="11163300" cy="1762125"/>
          </a:xfrm>
          <a:prstGeom prst="rect">
            <a:avLst/>
          </a:prstGeom>
        </p:spPr>
      </p:pic>
    </p:spTree>
    <p:extLst>
      <p:ext uri="{BB962C8B-B14F-4D97-AF65-F5344CB8AC3E}">
        <p14:creationId xmlns:p14="http://schemas.microsoft.com/office/powerpoint/2010/main" val="418287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91E6-8D57-42A7-BCDC-7C0D6F708C01}"/>
              </a:ext>
            </a:extLst>
          </p:cNvPr>
          <p:cNvSpPr>
            <a:spLocks noGrp="1"/>
          </p:cNvSpPr>
          <p:nvPr>
            <p:ph type="title"/>
          </p:nvPr>
        </p:nvSpPr>
        <p:spPr/>
        <p:txBody>
          <a:bodyPr/>
          <a:lstStyle/>
          <a:p>
            <a:r>
              <a:rPr lang="en-US" dirty="0"/>
              <a:t>Example – Request to Fiscal</a:t>
            </a:r>
          </a:p>
        </p:txBody>
      </p:sp>
      <p:sp>
        <p:nvSpPr>
          <p:cNvPr id="3" name="Content Placeholder 2">
            <a:extLst>
              <a:ext uri="{FF2B5EF4-FFF2-40B4-BE49-F238E27FC236}">
                <a16:creationId xmlns:a16="http://schemas.microsoft.com/office/drawing/2014/main" id="{A9F6C712-3DBF-4CDF-B949-0DD19553FCAC}"/>
              </a:ext>
            </a:extLst>
          </p:cNvPr>
          <p:cNvSpPr>
            <a:spLocks noGrp="1"/>
          </p:cNvSpPr>
          <p:nvPr>
            <p:ph idx="1"/>
          </p:nvPr>
        </p:nvSpPr>
        <p:spPr/>
        <p:txBody>
          <a:bodyPr/>
          <a:lstStyle/>
          <a:p>
            <a:pPr marL="0" indent="0">
              <a:buNone/>
            </a:pPr>
            <a:endParaRPr lang="en-US" dirty="0"/>
          </a:p>
          <a:p>
            <a:pPr lvl="1"/>
            <a:endParaRPr lang="en-US" dirty="0"/>
          </a:p>
        </p:txBody>
      </p:sp>
      <p:pic>
        <p:nvPicPr>
          <p:cNvPr id="6" name="Picture 5">
            <a:extLst>
              <a:ext uri="{FF2B5EF4-FFF2-40B4-BE49-F238E27FC236}">
                <a16:creationId xmlns:a16="http://schemas.microsoft.com/office/drawing/2014/main" id="{C2F779C6-422D-4D8F-8084-BC09690A4AF4}"/>
              </a:ext>
            </a:extLst>
          </p:cNvPr>
          <p:cNvPicPr>
            <a:picLocks noChangeAspect="1"/>
          </p:cNvPicPr>
          <p:nvPr/>
        </p:nvPicPr>
        <p:blipFill>
          <a:blip r:embed="rId2"/>
          <a:stretch>
            <a:fillRect/>
          </a:stretch>
        </p:blipFill>
        <p:spPr>
          <a:xfrm>
            <a:off x="2647950" y="1825625"/>
            <a:ext cx="4762500" cy="3667125"/>
          </a:xfrm>
          <a:prstGeom prst="rect">
            <a:avLst/>
          </a:prstGeom>
        </p:spPr>
      </p:pic>
    </p:spTree>
    <p:extLst>
      <p:ext uri="{BB962C8B-B14F-4D97-AF65-F5344CB8AC3E}">
        <p14:creationId xmlns:p14="http://schemas.microsoft.com/office/powerpoint/2010/main" val="136420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912D-9D93-430E-B87D-44256DEBDE8F}"/>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E9CF40E2-DFB7-4F08-A7AF-47F17EE1AA45}"/>
              </a:ext>
            </a:extLst>
          </p:cNvPr>
          <p:cNvSpPr>
            <a:spLocks noGrp="1"/>
          </p:cNvSpPr>
          <p:nvPr>
            <p:ph idx="1"/>
          </p:nvPr>
        </p:nvSpPr>
        <p:spPr/>
        <p:txBody>
          <a:bodyPr/>
          <a:lstStyle/>
          <a:p>
            <a:r>
              <a:rPr lang="en-US" dirty="0"/>
              <a:t>Cost will move from Current Year to Prior</a:t>
            </a:r>
          </a:p>
          <a:p>
            <a:pPr lvl="1"/>
            <a:r>
              <a:rPr lang="en-US" dirty="0"/>
              <a:t>Balance in FYTD Unobligated Prior Year will go to Zero</a:t>
            </a:r>
          </a:p>
          <a:p>
            <a:pPr lvl="1"/>
            <a:r>
              <a:rPr lang="en-US" dirty="0"/>
              <a:t>Balance in FYTD Unobligated Current Year will increase by $98,076.29</a:t>
            </a:r>
          </a:p>
          <a:p>
            <a:pPr lvl="1"/>
            <a:r>
              <a:rPr lang="en-US" dirty="0"/>
              <a:t>Source – VSSC &gt; Finance &gt; FMS Expenditures…..&gt; F20D – Daily Activity…..</a:t>
            </a:r>
          </a:p>
        </p:txBody>
      </p:sp>
      <p:pic>
        <p:nvPicPr>
          <p:cNvPr id="5" name="Picture 4">
            <a:extLst>
              <a:ext uri="{FF2B5EF4-FFF2-40B4-BE49-F238E27FC236}">
                <a16:creationId xmlns:a16="http://schemas.microsoft.com/office/drawing/2014/main" id="{173CCB42-F228-43CD-8C37-743165D18866}"/>
              </a:ext>
            </a:extLst>
          </p:cNvPr>
          <p:cNvPicPr>
            <a:picLocks noChangeAspect="1"/>
          </p:cNvPicPr>
          <p:nvPr/>
        </p:nvPicPr>
        <p:blipFill>
          <a:blip r:embed="rId2"/>
          <a:stretch>
            <a:fillRect/>
          </a:stretch>
        </p:blipFill>
        <p:spPr>
          <a:xfrm>
            <a:off x="419100" y="3867539"/>
            <a:ext cx="11353800" cy="830550"/>
          </a:xfrm>
          <a:prstGeom prst="rect">
            <a:avLst/>
          </a:prstGeom>
        </p:spPr>
      </p:pic>
    </p:spTree>
    <p:extLst>
      <p:ext uri="{BB962C8B-B14F-4D97-AF65-F5344CB8AC3E}">
        <p14:creationId xmlns:p14="http://schemas.microsoft.com/office/powerpoint/2010/main" val="1963179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4" ma:contentTypeDescription="Create a new document." ma:contentTypeScope="" ma:versionID="1befb5abd17874ef09bf29db2b3ec641">
  <xsd:schema xmlns:xsd="http://www.w3.org/2001/XMLSchema" xmlns:xs="http://www.w3.org/2001/XMLSchema" xmlns:p="http://schemas.microsoft.com/office/2006/metadata/properties" xmlns:ns2="b3b97a4c-43ac-46e7-9970-904f1e1efc09" xmlns:ns3="77dce447-0566-47ff-8c07-c9b85fda5322" targetNamespace="http://schemas.microsoft.com/office/2006/metadata/properties" ma:root="true" ma:fieldsID="d57f6633b719708e17bdbdc45c6e5af2" ns2:_="" ns3:_="">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BEDFC-315C-4D6A-B702-464A3397F8F2}">
  <ds:schemaRefs>
    <ds:schemaRef ds:uri="http://purl.org/dc/elements/1.1/"/>
    <ds:schemaRef ds:uri="http://schemas.microsoft.com/office/2006/metadata/properties"/>
    <ds:schemaRef ds:uri="http://schemas.microsoft.com/office/2006/documentManagement/types"/>
    <ds:schemaRef ds:uri="77dce447-0566-47ff-8c07-c9b85fda5322"/>
    <ds:schemaRef ds:uri="http://purl.org/dc/terms/"/>
    <ds:schemaRef ds:uri="http://schemas.openxmlformats.org/package/2006/metadata/core-properties"/>
    <ds:schemaRef ds:uri="http://purl.org/dc/dcmitype/"/>
    <ds:schemaRef ds:uri="http://schemas.microsoft.com/office/infopath/2007/PartnerControls"/>
    <ds:schemaRef ds:uri="b3b97a4c-43ac-46e7-9970-904f1e1efc09"/>
    <ds:schemaRef ds:uri="http://www.w3.org/XML/1998/namespace"/>
  </ds:schemaRefs>
</ds:datastoreItem>
</file>

<file path=customXml/itemProps2.xml><?xml version="1.0" encoding="utf-8"?>
<ds:datastoreItem xmlns:ds="http://schemas.openxmlformats.org/officeDocument/2006/customXml" ds:itemID="{C3142BC8-8B6A-45B5-9836-BB9FA98C3FE3}">
  <ds:schemaRefs>
    <ds:schemaRef ds:uri="http://schemas.microsoft.com/sharepoint/v3/contenttype/forms"/>
  </ds:schemaRefs>
</ds:datastoreItem>
</file>

<file path=customXml/itemProps3.xml><?xml version="1.0" encoding="utf-8"?>
<ds:datastoreItem xmlns:ds="http://schemas.openxmlformats.org/officeDocument/2006/customXml" ds:itemID="{3582FE3E-BBC4-4188-88A2-DB62DFAA4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20201208_VA PPT Presentation Training_VS</Template>
  <TotalTime>588</TotalTime>
  <Words>2200</Words>
  <Application>Microsoft Office PowerPoint</Application>
  <PresentationFormat>Widescreen</PresentationFormat>
  <Paragraphs>193</Paragraphs>
  <Slides>38</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5" baseType="lpstr">
      <vt:lpstr>Arial</vt:lpstr>
      <vt:lpstr>Calibri</vt:lpstr>
      <vt:lpstr>Calibri Light</vt:lpstr>
      <vt:lpstr>20201208_VA PPT Presentation Training_VS</vt:lpstr>
      <vt:lpstr>1_Office Theme</vt:lpstr>
      <vt:lpstr>think-cell Slide</vt:lpstr>
      <vt:lpstr>Acrobat Document</vt:lpstr>
      <vt:lpstr>Reimbursables, Expenditure Transfers, and Other Fun Stuff </vt:lpstr>
      <vt:lpstr>Agenda</vt:lpstr>
      <vt:lpstr>Redistribution of Funds – Guidance</vt:lpstr>
      <vt:lpstr>Redistribution of Funds – Project Modification</vt:lpstr>
      <vt:lpstr>Dunlow Musing</vt:lpstr>
      <vt:lpstr>Expenditure Transfers (EW)</vt:lpstr>
      <vt:lpstr>Examples</vt:lpstr>
      <vt:lpstr>Example – Request to Fiscal</vt:lpstr>
      <vt:lpstr>Example </vt:lpstr>
      <vt:lpstr>EW for non-salary</vt:lpstr>
      <vt:lpstr>Expenditure Transfers – Medical Center Salaries </vt:lpstr>
      <vt:lpstr>Expenditure Transfers – Medical Center Salaries (cont)</vt:lpstr>
      <vt:lpstr>Expenditure Transfers – Facility Services</vt:lpstr>
      <vt:lpstr>PowerPoint Presentation</vt:lpstr>
      <vt:lpstr>PowerPoint Presentation</vt:lpstr>
      <vt:lpstr>PowerPoint Presentation</vt:lpstr>
      <vt:lpstr>PowerPoint Presentation</vt:lpstr>
      <vt:lpstr>PowerPoint Presentation</vt:lpstr>
      <vt:lpstr>PowerPoint Presentation</vt:lpstr>
      <vt:lpstr>Billing</vt:lpstr>
      <vt:lpstr>Reimbursables</vt:lpstr>
      <vt:lpstr>Working with the Foundations</vt:lpstr>
      <vt:lpstr>Simple process for Billing</vt:lpstr>
      <vt:lpstr>Example of MOU</vt:lpstr>
      <vt:lpstr>Setting up the Bill</vt:lpstr>
      <vt:lpstr>Setting up the bill</vt:lpstr>
      <vt:lpstr>Setting up the bill</vt:lpstr>
      <vt:lpstr>Setting up the bill</vt:lpstr>
      <vt:lpstr>What happens next</vt:lpstr>
      <vt:lpstr>University Bills (0161R1) </vt:lpstr>
      <vt:lpstr>University Bills (0161R1) – cont.</vt:lpstr>
      <vt:lpstr>PowerPoint Presentation</vt:lpstr>
      <vt:lpstr>PowerPoint Presentation</vt:lpstr>
      <vt:lpstr>Interagency Agreements</vt:lpstr>
      <vt:lpstr>Billing </vt:lpstr>
      <vt:lpstr>Resources</vt:lpstr>
      <vt:lpstr>Questions??</vt:lpstr>
      <vt:lpstr>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Reimbursables, Expense Transfers and Other Fun Stuff</dc:title>
  <dc:subject>Reimbursables, Expense Transfers and Other Fun Stuff</dc:subject>
  <dc:creator>Points, Kari</dc:creator>
  <cp:keywords>Reimbursables, Expense Transfers and Other Fun Stuff</cp:keywords>
  <cp:lastModifiedBy>Rivera, Portia T</cp:lastModifiedBy>
  <cp:revision>45</cp:revision>
  <dcterms:created xsi:type="dcterms:W3CDTF">2021-03-21T19:53:55Z</dcterms:created>
  <dcterms:modified xsi:type="dcterms:W3CDTF">2021-03-29T19:07:20Z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